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5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3" r:id="rId2"/>
    <p:sldMasterId id="2147483665" r:id="rId3"/>
    <p:sldMasterId id="2147483667" r:id="rId4"/>
    <p:sldMasterId id="2147483669" r:id="rId5"/>
    <p:sldMasterId id="2147483681" r:id="rId6"/>
  </p:sldMasterIdLst>
  <p:notesMasterIdLst>
    <p:notesMasterId r:id="rId62"/>
  </p:notesMasterIdLst>
  <p:sldIdLst>
    <p:sldId id="258" r:id="rId7"/>
    <p:sldId id="349" r:id="rId8"/>
    <p:sldId id="292" r:id="rId9"/>
    <p:sldId id="354" r:id="rId10"/>
    <p:sldId id="259" r:id="rId11"/>
    <p:sldId id="350" r:id="rId12"/>
    <p:sldId id="351" r:id="rId13"/>
    <p:sldId id="352" r:id="rId14"/>
    <p:sldId id="353" r:id="rId15"/>
    <p:sldId id="293" r:id="rId16"/>
    <p:sldId id="355" r:id="rId17"/>
    <p:sldId id="301" r:id="rId18"/>
    <p:sldId id="302" r:id="rId19"/>
    <p:sldId id="303" r:id="rId20"/>
    <p:sldId id="357" r:id="rId21"/>
    <p:sldId id="304" r:id="rId22"/>
    <p:sldId id="305" r:id="rId23"/>
    <p:sldId id="317" r:id="rId24"/>
    <p:sldId id="318" r:id="rId25"/>
    <p:sldId id="316" r:id="rId26"/>
    <p:sldId id="356" r:id="rId27"/>
    <p:sldId id="288" r:id="rId28"/>
    <p:sldId id="290" r:id="rId29"/>
    <p:sldId id="289" r:id="rId30"/>
    <p:sldId id="267" r:id="rId31"/>
    <p:sldId id="268" r:id="rId32"/>
    <p:sldId id="269" r:id="rId33"/>
    <p:sldId id="270" r:id="rId34"/>
    <p:sldId id="271" r:id="rId35"/>
    <p:sldId id="272" r:id="rId36"/>
    <p:sldId id="276" r:id="rId37"/>
    <p:sldId id="295" r:id="rId38"/>
    <p:sldId id="307" r:id="rId39"/>
    <p:sldId id="308" r:id="rId40"/>
    <p:sldId id="309" r:id="rId41"/>
    <p:sldId id="310" r:id="rId42"/>
    <p:sldId id="312" r:id="rId43"/>
    <p:sldId id="311" r:id="rId44"/>
    <p:sldId id="313" r:id="rId45"/>
    <p:sldId id="284" r:id="rId46"/>
    <p:sldId id="319" r:id="rId47"/>
    <p:sldId id="285" r:id="rId48"/>
    <p:sldId id="287" r:id="rId49"/>
    <p:sldId id="277" r:id="rId50"/>
    <p:sldId id="278" r:id="rId51"/>
    <p:sldId id="279" r:id="rId52"/>
    <p:sldId id="286" r:id="rId53"/>
    <p:sldId id="280" r:id="rId54"/>
    <p:sldId id="274" r:id="rId55"/>
    <p:sldId id="273" r:id="rId56"/>
    <p:sldId id="323" r:id="rId57"/>
    <p:sldId id="314" r:id="rId58"/>
    <p:sldId id="315" r:id="rId59"/>
    <p:sldId id="275" r:id="rId60"/>
    <p:sldId id="335" r:id="rId6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5" autoAdjust="0"/>
    <p:restoredTop sz="94280" autoAdjust="0"/>
  </p:normalViewPr>
  <p:slideViewPr>
    <p:cSldViewPr>
      <p:cViewPr varScale="1">
        <p:scale>
          <a:sx n="113" d="100"/>
          <a:sy n="113" d="100"/>
        </p:scale>
        <p:origin x="72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654"/>
    </p:cViewPr>
  </p:sorterViewPr>
  <p:notesViewPr>
    <p:cSldViewPr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BC8E49-6523-AC40-A993-C2BFE2B68283}" type="datetimeFigureOut">
              <a:rPr kumimoji="1" lang="zh-CN" altLang="en-US" smtClean="0"/>
              <a:t>2019-6-11,Tue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6F1381-ED94-ED47-94D9-CFD85C0FFBE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9918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6F1381-ED94-ED47-94D9-CFD85C0FFBED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9557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F1381-ED94-ED47-94D9-CFD85C0FFBED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7273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F1381-ED94-ED47-94D9-CFD85C0FFBED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9531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F1381-ED94-ED47-94D9-CFD85C0FFBED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7317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F1381-ED94-ED47-94D9-CFD85C0FFBED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5519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F1381-ED94-ED47-94D9-CFD85C0FFBED}" type="slidenum">
              <a:rPr kumimoji="1" lang="zh-CN" altLang="en-US" smtClean="0"/>
              <a:t>45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10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6F1381-ED94-ED47-94D9-CFD85C0FFBED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4889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90" y="1565551"/>
            <a:ext cx="8995423" cy="1288007"/>
          </a:xfrm>
        </p:spPr>
        <p:txBody>
          <a:bodyPr/>
          <a:lstStyle>
            <a:lvl1pPr algn="ctr">
              <a:defRPr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6009" y="3133644"/>
            <a:ext cx="6911985" cy="1303249"/>
          </a:xfrm>
        </p:spPr>
        <p:txBody>
          <a:bodyPr/>
          <a:lstStyle>
            <a:lvl1pPr marL="0" indent="0" algn="ctr">
              <a:buNone/>
              <a:defRPr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60971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0F832-F2AA-194C-A733-BA7C3CA88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EC9A48-A72B-5840-A467-D837D644D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114C42-E31D-0640-A1D5-978956A53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4EA304F-333A-2840-B876-72CEBF75A4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712198-DA09-3042-BFF7-C62B87E787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DDA5D2-6918-8C4C-9E5C-6F239E99B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5A695-57C9-EF42-97C5-3B0CF9543271}" type="datetimeFigureOut">
              <a:rPr kumimoji="1" lang="zh-CN" altLang="en-US" smtClean="0"/>
              <a:t>2019-6-11,Tue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4216F9E-CCF1-C047-8A72-0AAE0A80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30D927D9-3481-584C-B94D-B0F63D78A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7F1F-729E-9C41-AD69-F9FB9033E5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014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94D81F-714A-154A-8036-602F52F6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17BB60-30E6-9D46-8A32-4BB3FE989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5A695-57C9-EF42-97C5-3B0CF9543271}" type="datetimeFigureOut">
              <a:rPr kumimoji="1" lang="zh-CN" altLang="en-US" smtClean="0"/>
              <a:t>2019-6-11,Tue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580A57-1990-4A40-921A-1DC86A73F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440EA12B-BDA9-4F4D-8991-A61B510C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7F1F-729E-9C41-AD69-F9FB9033E5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71686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461C569-D653-D247-AF53-297738426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517F-041E-41FA-A5BF-B8F953957088}" type="datetimeFigureOut">
              <a:rPr lang="zh-CN" altLang="en-US" smtClean="0"/>
              <a:t>2019-6-11,Tue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D9C0DA3-1C41-F04B-9DCA-C4BBF16A2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D006D63C-AC90-2F41-88F8-863EC08A3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35F6-EBAC-4E1D-8C46-B36359714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5570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408039-F93C-374C-8EDB-5D3D0754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288F38-4193-764C-8712-44E54FAF0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017056-72D1-4541-8D78-C38D74143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027CF8-7E37-3C4C-8788-7A45707EE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5A695-57C9-EF42-97C5-3B0CF9543271}" type="datetimeFigureOut">
              <a:rPr kumimoji="1" lang="zh-CN" altLang="en-US" smtClean="0"/>
              <a:t>2019-6-11,Tue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506B71-C0A8-A747-B67A-B48349AC2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FAB3B602-BB14-AB4B-BBB6-72AD34D4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7F1F-729E-9C41-AD69-F9FB9033E5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963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6AE51E-4086-5C4E-BD32-CF312322C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1B55C5-A86A-1441-9826-0261CFA5E5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3EE32C-3CB6-BE46-BF6D-11041D95D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F7CB71-D521-A14A-8A39-C08190F9E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5A695-57C9-EF42-97C5-3B0CF9543271}" type="datetimeFigureOut">
              <a:rPr kumimoji="1" lang="zh-CN" altLang="en-US" smtClean="0"/>
              <a:t>2019-6-11,Tue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313BB3-218C-0444-BF1C-2810B1B55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4C928454-C226-5044-B9EF-4C91121E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7F1F-729E-9C41-AD69-F9FB9033E5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9985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4343A4-E405-7F4A-9296-1D86D4D4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00AC6D64-F272-5740-AA01-98163FB87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9BC87C-2D04-514E-907D-47FB5C8FC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5A695-57C9-EF42-97C5-3B0CF9543271}" type="datetimeFigureOut">
              <a:rPr kumimoji="1" lang="zh-CN" altLang="en-US" smtClean="0"/>
              <a:t>2019-6-11,Tue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7AA312-3163-4D4B-B242-B926D7356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B2A0E243-B3A1-EB40-97BB-AAE409B5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7F1F-729E-9C41-AD69-F9FB9033E5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31545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724B4D-1624-5D41-8159-AD7CC071E5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2B3FE29F-7E11-9045-AFA3-3AE51071A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20CFBB-7953-D742-B8B5-B8481C06C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5A695-57C9-EF42-97C5-3B0CF9543271}" type="datetimeFigureOut">
              <a:rPr kumimoji="1" lang="zh-CN" altLang="en-US" smtClean="0"/>
              <a:t>2019-6-11,Tue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59CC51-693C-C14D-B877-52BA9587B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22F24BB7-AFAB-9447-9E3D-646983EA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7F1F-729E-9C41-AD69-F9FB9033E5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70831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2040D-5192-DE49-B89F-F87329450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019857-AAEC-614B-BCFC-D3FDB3B66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CA42BC-BC17-7241-94EE-B490089F0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5A695-57C9-EF42-97C5-3B0CF9543271}" type="datetimeFigureOut">
              <a:rPr kumimoji="1" lang="zh-CN" altLang="en-US" smtClean="0"/>
              <a:t>2019-6-11,Tue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CA5200-6BFA-2641-AB55-EC392E68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E28BD422-0966-2042-AF13-D715D5678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7F1F-729E-9C41-AD69-F9FB9033E5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7814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02363-567A-2C4B-821D-45082C2B8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B30150-1F43-604F-A3E8-799CA915A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47F77A-C929-0245-99E8-D921AA1AC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5A695-57C9-EF42-97C5-3B0CF9543271}" type="datetimeFigureOut">
              <a:rPr kumimoji="1" lang="zh-CN" altLang="en-US" smtClean="0"/>
              <a:t>2019-6-11,Tue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6B9148-C30E-0C47-A00F-C25675DB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2A51FCF1-4D1D-E645-BE38-DDF626E8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7F1F-729E-9C41-AD69-F9FB9033E5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54430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7E43BF-AE92-B34A-96D5-556BD06E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742294-D252-5945-BA2C-9908FA57A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554613-0BFB-1340-A332-54E2F8748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5A695-57C9-EF42-97C5-3B0CF9543271}" type="datetimeFigureOut">
              <a:rPr kumimoji="1" lang="zh-CN" altLang="en-US" smtClean="0"/>
              <a:t>2019-6-11,Tue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A8EDE7-823B-C74F-9CB0-BB745E765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625A9AF5-96BA-C74F-866F-4894D838B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7F1F-729E-9C41-AD69-F9FB9033E5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68263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1517F-041E-41FA-A5BF-B8F953957088}" type="datetimeFigureOut">
              <a:rPr lang="zh-CN" altLang="en-US" smtClean="0"/>
              <a:t>2019-6-11,Tue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0C35F6-EBAC-4E1D-8C46-B36359714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545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05C5C-2908-CE4D-AC01-7BC007D54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6D2A97-0BB4-EA4B-A566-35FF4D0A5E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87DA5C-905A-6544-927A-6B3CFDD46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CD5A49-3A68-3241-8E64-69CDCEB54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5A695-57C9-EF42-97C5-3B0CF9543271}" type="datetimeFigureOut">
              <a:rPr kumimoji="1" lang="zh-CN" altLang="en-US" smtClean="0"/>
              <a:t>2019-6-11,Tue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7C222F-CC22-1E45-96EF-D72E65E6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37F4A100-1EFA-514D-B9E0-B482C030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7F1F-729E-9C41-AD69-F9FB9033E5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78452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10F832-F2AA-194C-A733-BA7C3CA88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EC9A48-A72B-5840-A467-D837D644D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4114C42-E31D-0640-A1D5-978956A534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4EA304F-333A-2840-B876-72CEBF75A4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712198-DA09-3042-BFF7-C62B87E787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5DDA5D2-6918-8C4C-9E5C-6F239E99B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5A695-57C9-EF42-97C5-3B0CF9543271}" type="datetimeFigureOut">
              <a:rPr kumimoji="1" lang="zh-CN" altLang="en-US" smtClean="0"/>
              <a:t>2019-6-11,Tue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4216F9E-CCF1-C047-8A72-0AAE0A80D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30D927D9-3481-584C-B94D-B0F63D78A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7F1F-729E-9C41-AD69-F9FB9033E5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4122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94D81F-714A-154A-8036-602F52F6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A17BB60-30E6-9D46-8A32-4BB3FE989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5A695-57C9-EF42-97C5-3B0CF9543271}" type="datetimeFigureOut">
              <a:rPr kumimoji="1" lang="zh-CN" altLang="en-US" smtClean="0"/>
              <a:t>2019-6-11,Tue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580A57-1990-4A40-921A-1DC86A73F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440EA12B-BDA9-4F4D-8991-A61B510C0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7F1F-729E-9C41-AD69-F9FB9033E5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42788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461C569-D653-D247-AF53-297738426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5A695-57C9-EF42-97C5-3B0CF9543271}" type="datetimeFigureOut">
              <a:rPr kumimoji="1" lang="zh-CN" altLang="en-US" smtClean="0"/>
              <a:t>2019-6-11,Tue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D9C0DA3-1C41-F04B-9DCA-C4BBF16A2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D006D63C-AC90-2F41-88F8-863EC08A3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7F1F-729E-9C41-AD69-F9FB9033E5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70453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408039-F93C-374C-8EDB-5D3D0754A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288F38-4193-764C-8712-44E54FAF0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017056-72D1-4541-8D78-C38D74143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8027CF8-7E37-3C4C-8788-7A45707EE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5A695-57C9-EF42-97C5-3B0CF9543271}" type="datetimeFigureOut">
              <a:rPr kumimoji="1" lang="zh-CN" altLang="en-US" smtClean="0"/>
              <a:t>2019-6-11,Tue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506B71-C0A8-A747-B67A-B48349AC2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FAB3B602-BB14-AB4B-BBB6-72AD34D4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7F1F-729E-9C41-AD69-F9FB9033E5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80360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6AE51E-4086-5C4E-BD32-CF312322C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1B55C5-A86A-1441-9826-0261CFA5E5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3EE32C-3CB6-BE46-BF6D-11041D95D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F7CB71-D521-A14A-8A39-C08190F9E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5A695-57C9-EF42-97C5-3B0CF9543271}" type="datetimeFigureOut">
              <a:rPr kumimoji="1" lang="zh-CN" altLang="en-US" smtClean="0"/>
              <a:t>2019-6-11,Tue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313BB3-218C-0444-BF1C-2810B1B55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4C928454-C226-5044-B9EF-4C91121EC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7F1F-729E-9C41-AD69-F9FB9033E5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94019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4343A4-E405-7F4A-9296-1D86D4D4C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00AC6D64-F272-5740-AA01-98163FB879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9BC87C-2D04-514E-907D-47FB5C8FC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5A695-57C9-EF42-97C5-3B0CF9543271}" type="datetimeFigureOut">
              <a:rPr kumimoji="1" lang="zh-CN" altLang="en-US" smtClean="0"/>
              <a:t>2019-6-11,Tue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7AA312-3163-4D4B-B242-B926D7356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B2A0E243-B3A1-EB40-97BB-AAE409B5A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7F1F-729E-9C41-AD69-F9FB9033E5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92561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9724B4D-1624-5D41-8159-AD7CC071E5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2B3FE29F-7E11-9045-AFA3-3AE51071A8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20CFBB-7953-D742-B8B5-B8481C06C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5A695-57C9-EF42-97C5-3B0CF9543271}" type="datetimeFigureOut">
              <a:rPr kumimoji="1" lang="zh-CN" altLang="en-US" smtClean="0"/>
              <a:t>2019-6-11,Tue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59CC51-693C-C14D-B877-52BA9587B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22F24BB7-AFAB-9447-9E3D-646983EA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7F1F-729E-9C41-AD69-F9FB9033E5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0285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6" y="65981"/>
            <a:ext cx="7536519" cy="696000"/>
          </a:xfrm>
        </p:spPr>
        <p:txBody>
          <a:bodyPr/>
          <a:lstStyle>
            <a:lvl1pPr>
              <a:defRPr sz="21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414" y="985967"/>
            <a:ext cx="8893175" cy="5776807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400451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5722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316" y="65981"/>
            <a:ext cx="7536519" cy="696000"/>
          </a:xfrm>
        </p:spPr>
        <p:txBody>
          <a:bodyPr/>
          <a:lstStyle>
            <a:lvl1pPr>
              <a:defRPr sz="210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414" y="985967"/>
            <a:ext cx="8893175" cy="5776807"/>
          </a:xfrm>
        </p:spPr>
        <p:txBody>
          <a:bodyPr/>
          <a:lstStyle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26891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E2040D-5192-DE49-B89F-F87329450A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5019857-AAEC-614B-BCFC-D3FDB3B668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CA42BC-BC17-7241-94EE-B490089F0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5A695-57C9-EF42-97C5-3B0CF9543271}" type="datetimeFigureOut">
              <a:rPr kumimoji="1" lang="zh-CN" altLang="en-US" smtClean="0"/>
              <a:t>2019-6-11,Tue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CA5200-6BFA-2641-AB55-EC392E68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E28BD422-0966-2042-AF13-D715D5678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7F1F-729E-9C41-AD69-F9FB9033E5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7446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02363-567A-2C4B-821D-45082C2B8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B30150-1F43-604F-A3E8-799CA915A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47F77A-C929-0245-99E8-D921AA1AC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5A695-57C9-EF42-97C5-3B0CF9543271}" type="datetimeFigureOut">
              <a:rPr kumimoji="1" lang="zh-CN" altLang="en-US" smtClean="0"/>
              <a:t>2019-6-11,Tue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6B9148-C30E-0C47-A00F-C25675DB2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2A51FCF1-4D1D-E645-BE38-DDF626E8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7F1F-729E-9C41-AD69-F9FB9033E5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6862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7E43BF-AE92-B34A-96D5-556BD06E9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1742294-D252-5945-BA2C-9908FA57A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554613-0BFB-1340-A332-54E2F8748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5A695-57C9-EF42-97C5-3B0CF9543271}" type="datetimeFigureOut">
              <a:rPr kumimoji="1" lang="zh-CN" altLang="en-US" smtClean="0"/>
              <a:t>2019-6-11,Tue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A8EDE7-823B-C74F-9CB0-BB745E765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625A9AF5-96BA-C74F-866F-4894D838B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7F1F-729E-9C41-AD69-F9FB9033E5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061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505C5C-2908-CE4D-AC01-7BC007D54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6D2A97-0BB4-EA4B-A566-35FF4D0A5E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87DA5C-905A-6544-927A-6B3CFDD46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5CD5A49-3A68-3241-8E64-69CDCEB54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5A695-57C9-EF42-97C5-3B0CF9543271}" type="datetimeFigureOut">
              <a:rPr kumimoji="1" lang="zh-CN" altLang="en-US" smtClean="0"/>
              <a:t>2019-6-11,Tue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7C222F-CC22-1E45-96EF-D72E65E69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37F4A100-1EFA-514D-B9E0-B482C030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AA7F1F-729E-9C41-AD69-F9FB9033E5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2326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942C801D-573C-4D46-A51B-A382437560D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116014" y="1566334"/>
            <a:ext cx="6911975" cy="783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AE76018A-28C7-41D0-A5AE-D79A41D07D7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1116014" y="2421467"/>
            <a:ext cx="6911975" cy="1871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单击此处编辑母版文本（副标题）</a:t>
            </a:r>
          </a:p>
          <a:p>
            <a:pPr lvl="1"/>
            <a:r>
              <a:rPr lang="zh-CN" altLang="en-US"/>
              <a:t>第二级（子标题）</a:t>
            </a:r>
          </a:p>
        </p:txBody>
      </p:sp>
    </p:spTree>
    <p:extLst>
      <p:ext uri="{BB962C8B-B14F-4D97-AF65-F5344CB8AC3E}">
        <p14:creationId xmlns:p14="http://schemas.microsoft.com/office/powerpoint/2010/main" val="380326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59595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595959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595959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595959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300" b="1">
          <a:solidFill>
            <a:srgbClr val="595959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F346E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F346E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F346E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0F346E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257175" indent="-257175" algn="l" rtl="0" eaLnBrk="1" fontAlgn="base" hangingPunct="1">
        <a:spcBef>
          <a:spcPct val="15000"/>
        </a:spcBef>
        <a:spcAft>
          <a:spcPct val="0"/>
        </a:spcAft>
        <a:buClr>
          <a:srgbClr val="FF6600"/>
        </a:buClr>
        <a:buSzPct val="60000"/>
        <a:buFont typeface="Wingdings" panose="05000000000000000000" pitchFamily="2" charset="2"/>
        <a:buChar char="n"/>
        <a:defRPr sz="2400">
          <a:solidFill>
            <a:srgbClr val="595959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15000"/>
        </a:spcBef>
        <a:spcAft>
          <a:spcPct val="0"/>
        </a:spcAft>
        <a:buClr>
          <a:srgbClr val="FF6600"/>
        </a:buClr>
        <a:buSzPct val="50000"/>
        <a:buFont typeface="Wingdings" panose="05000000000000000000" pitchFamily="2" charset="2"/>
        <a:buChar char="p"/>
        <a:defRPr sz="2100">
          <a:solidFill>
            <a:srgbClr val="595959"/>
          </a:solidFill>
          <a:latin typeface="+mn-lt"/>
          <a:ea typeface="+mn-ea"/>
        </a:defRPr>
      </a:lvl2pPr>
      <a:lvl3pPr marL="857250" indent="-171450" algn="l" rtl="0" eaLnBrk="1" fontAlgn="base" hangingPunct="1">
        <a:spcBef>
          <a:spcPct val="15000"/>
        </a:spcBef>
        <a:spcAft>
          <a:spcPct val="0"/>
        </a:spcAft>
        <a:buChar char="•"/>
        <a:defRPr sz="2400">
          <a:solidFill>
            <a:srgbClr val="0F346E"/>
          </a:solidFill>
          <a:latin typeface="+mn-lt"/>
          <a:ea typeface="+mn-ea"/>
        </a:defRPr>
      </a:lvl3pPr>
      <a:lvl4pPr marL="1200150" indent="-171450" algn="l" rtl="0" eaLnBrk="1" fontAlgn="base" hangingPunct="1">
        <a:spcBef>
          <a:spcPct val="15000"/>
        </a:spcBef>
        <a:spcAft>
          <a:spcPct val="0"/>
        </a:spcAft>
        <a:buChar char="–"/>
        <a:defRPr sz="1500">
          <a:solidFill>
            <a:srgbClr val="0F346E"/>
          </a:solidFill>
          <a:latin typeface="+mn-lt"/>
          <a:ea typeface="+mn-ea"/>
        </a:defRPr>
      </a:lvl4pPr>
      <a:lvl5pPr marL="1543050" indent="-171450" algn="l" rtl="0" eaLnBrk="1" fontAlgn="base" hangingPunct="1">
        <a:spcBef>
          <a:spcPct val="15000"/>
        </a:spcBef>
        <a:spcAft>
          <a:spcPct val="0"/>
        </a:spcAft>
        <a:buChar char="»"/>
        <a:defRPr sz="1500">
          <a:solidFill>
            <a:srgbClr val="0F346E"/>
          </a:solidFill>
          <a:latin typeface="+mn-lt"/>
          <a:ea typeface="+mn-ea"/>
        </a:defRPr>
      </a:lvl5pPr>
      <a:lvl6pPr marL="1886585" indent="-170815" algn="l" rtl="0" eaLnBrk="1" fontAlgn="base" hangingPunct="1">
        <a:spcBef>
          <a:spcPct val="15000"/>
        </a:spcBef>
        <a:spcAft>
          <a:spcPct val="0"/>
        </a:spcAft>
        <a:buChar char="»"/>
        <a:defRPr sz="1500">
          <a:solidFill>
            <a:srgbClr val="0F346E"/>
          </a:solidFill>
          <a:latin typeface="+mn-lt"/>
          <a:ea typeface="+mn-ea"/>
        </a:defRPr>
      </a:lvl6pPr>
      <a:lvl7pPr marL="2229485" indent="-170815" algn="l" rtl="0" eaLnBrk="1" fontAlgn="base" hangingPunct="1">
        <a:spcBef>
          <a:spcPct val="15000"/>
        </a:spcBef>
        <a:spcAft>
          <a:spcPct val="0"/>
        </a:spcAft>
        <a:buChar char="»"/>
        <a:defRPr sz="1500">
          <a:solidFill>
            <a:srgbClr val="0F346E"/>
          </a:solidFill>
          <a:latin typeface="+mn-lt"/>
          <a:ea typeface="+mn-ea"/>
        </a:defRPr>
      </a:lvl7pPr>
      <a:lvl8pPr marL="2572385" indent="-170815" algn="l" rtl="0" eaLnBrk="1" fontAlgn="base" hangingPunct="1">
        <a:spcBef>
          <a:spcPct val="15000"/>
        </a:spcBef>
        <a:spcAft>
          <a:spcPct val="0"/>
        </a:spcAft>
        <a:buChar char="»"/>
        <a:defRPr sz="1500">
          <a:solidFill>
            <a:srgbClr val="0F346E"/>
          </a:solidFill>
          <a:latin typeface="+mn-lt"/>
          <a:ea typeface="+mn-ea"/>
        </a:defRPr>
      </a:lvl8pPr>
      <a:lvl9pPr marL="2915285" indent="-170815" algn="l" rtl="0" eaLnBrk="1" fontAlgn="base" hangingPunct="1">
        <a:spcBef>
          <a:spcPct val="15000"/>
        </a:spcBef>
        <a:spcAft>
          <a:spcPct val="0"/>
        </a:spcAft>
        <a:buChar char="»"/>
        <a:defRPr sz="1500">
          <a:solidFill>
            <a:srgbClr val="0F346E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EDFF620B-995B-4312-AC25-EADA4BE4F22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60352"/>
            <a:ext cx="8229600" cy="563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A3F6FACC-0F39-4FAD-ABB9-E6CD78F830B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982133"/>
            <a:ext cx="8229600" cy="532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58856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E377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E3773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E3773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E3773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E3773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346E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346E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346E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346E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257175" indent="-257175" algn="l" rtl="0" eaLnBrk="1" fontAlgn="base" hangingPunct="1">
        <a:lnSpc>
          <a:spcPct val="120000"/>
        </a:lnSpc>
        <a:spcBef>
          <a:spcPts val="113"/>
        </a:spcBef>
        <a:spcAft>
          <a:spcPct val="0"/>
        </a:spcAft>
        <a:buClr>
          <a:srgbClr val="FF6600"/>
        </a:buClr>
        <a:buSzPct val="70000"/>
        <a:buFont typeface="Wingdings" panose="05000000000000000000" pitchFamily="2" charset="2"/>
        <a:buChar char="n"/>
        <a:defRPr sz="1600">
          <a:solidFill>
            <a:srgbClr val="595959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342900" indent="114300" algn="l" rtl="0" eaLnBrk="1" fontAlgn="base" hangingPunct="1">
        <a:lnSpc>
          <a:spcPct val="120000"/>
        </a:lnSpc>
        <a:spcBef>
          <a:spcPts val="113"/>
        </a:spcBef>
        <a:spcAft>
          <a:spcPct val="0"/>
        </a:spcAft>
        <a:buClr>
          <a:srgbClr val="FF6600"/>
        </a:buClr>
        <a:buSzPct val="60000"/>
        <a:buFont typeface="Wingdings" panose="05000000000000000000" pitchFamily="2" charset="2"/>
        <a:buChar char="–"/>
        <a:defRPr sz="1500">
          <a:solidFill>
            <a:srgbClr val="595959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857250" indent="-171450" algn="l" rtl="0" eaLnBrk="1" fontAlgn="base" hangingPunct="1">
        <a:lnSpc>
          <a:spcPct val="120000"/>
        </a:lnSpc>
        <a:spcBef>
          <a:spcPts val="113"/>
        </a:spcBef>
        <a:spcAft>
          <a:spcPct val="0"/>
        </a:spcAft>
        <a:buClr>
          <a:srgbClr val="FF6600"/>
        </a:buClr>
        <a:buChar char="•"/>
        <a:defRPr sz="2400">
          <a:solidFill>
            <a:srgbClr val="595959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200150" indent="-171450" algn="l" rtl="0" eaLnBrk="1" fontAlgn="base" hangingPunct="1">
        <a:lnSpc>
          <a:spcPct val="120000"/>
        </a:lnSpc>
        <a:spcBef>
          <a:spcPts val="113"/>
        </a:spcBef>
        <a:spcAft>
          <a:spcPct val="0"/>
        </a:spcAft>
        <a:buClr>
          <a:srgbClr val="FF6600"/>
        </a:buClr>
        <a:buFont typeface="Arial" panose="020B0604020202020204" pitchFamily="34" charset="0"/>
        <a:buChar char="–"/>
        <a:defRPr sz="1100">
          <a:solidFill>
            <a:srgbClr val="595959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1543050" indent="-171450" algn="l" rtl="0" eaLnBrk="1" fontAlgn="base" hangingPunct="1">
        <a:lnSpc>
          <a:spcPct val="120000"/>
        </a:lnSpc>
        <a:spcBef>
          <a:spcPts val="113"/>
        </a:spcBef>
        <a:spcAft>
          <a:spcPct val="0"/>
        </a:spcAft>
        <a:buClr>
          <a:srgbClr val="FF6600"/>
        </a:buClr>
        <a:buFont typeface="Arial" panose="020B0604020202020204" pitchFamily="34" charset="0"/>
        <a:buChar char="»"/>
        <a:defRPr sz="1100">
          <a:solidFill>
            <a:srgbClr val="595959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1886585" indent="-170815" algn="l" rtl="0" eaLnBrk="1" fontAlgn="base" hangingPunct="1">
        <a:lnSpc>
          <a:spcPct val="120000"/>
        </a:lnSpc>
        <a:spcBef>
          <a:spcPts val="110"/>
        </a:spcBef>
        <a:spcAft>
          <a:spcPct val="0"/>
        </a:spcAft>
        <a:buClr>
          <a:srgbClr val="FF6600"/>
        </a:buClr>
        <a:buFont typeface="Arial" panose="020B0604020202020204" pitchFamily="34" charset="0"/>
        <a:buChar char="»"/>
        <a:defRPr sz="1125">
          <a:solidFill>
            <a:srgbClr val="0F346E"/>
          </a:solidFill>
          <a:latin typeface="+mn-lt"/>
          <a:ea typeface="+mn-ea"/>
          <a:cs typeface="+mn-cs"/>
        </a:defRPr>
      </a:lvl6pPr>
      <a:lvl7pPr marL="2229485" indent="-170815" algn="l" rtl="0" eaLnBrk="1" fontAlgn="base" hangingPunct="1">
        <a:lnSpc>
          <a:spcPct val="120000"/>
        </a:lnSpc>
        <a:spcBef>
          <a:spcPts val="110"/>
        </a:spcBef>
        <a:spcAft>
          <a:spcPct val="0"/>
        </a:spcAft>
        <a:buClr>
          <a:srgbClr val="FF6600"/>
        </a:buClr>
        <a:buFont typeface="Arial" panose="020B0604020202020204" pitchFamily="34" charset="0"/>
        <a:buChar char="»"/>
        <a:defRPr sz="1125">
          <a:solidFill>
            <a:srgbClr val="0F346E"/>
          </a:solidFill>
          <a:latin typeface="+mn-lt"/>
          <a:ea typeface="+mn-ea"/>
          <a:cs typeface="+mn-cs"/>
        </a:defRPr>
      </a:lvl7pPr>
      <a:lvl8pPr marL="2572385" indent="-170815" algn="l" rtl="0" eaLnBrk="1" fontAlgn="base" hangingPunct="1">
        <a:lnSpc>
          <a:spcPct val="120000"/>
        </a:lnSpc>
        <a:spcBef>
          <a:spcPts val="110"/>
        </a:spcBef>
        <a:spcAft>
          <a:spcPct val="0"/>
        </a:spcAft>
        <a:buClr>
          <a:srgbClr val="FF6600"/>
        </a:buClr>
        <a:buFont typeface="Arial" panose="020B0604020202020204" pitchFamily="34" charset="0"/>
        <a:buChar char="»"/>
        <a:defRPr sz="1125">
          <a:solidFill>
            <a:srgbClr val="0F346E"/>
          </a:solidFill>
          <a:latin typeface="+mn-lt"/>
          <a:ea typeface="+mn-ea"/>
          <a:cs typeface="+mn-cs"/>
        </a:defRPr>
      </a:lvl8pPr>
      <a:lvl9pPr marL="2915285" indent="-170815" algn="l" rtl="0" eaLnBrk="1" fontAlgn="base" hangingPunct="1">
        <a:lnSpc>
          <a:spcPct val="120000"/>
        </a:lnSpc>
        <a:spcBef>
          <a:spcPts val="110"/>
        </a:spcBef>
        <a:spcAft>
          <a:spcPct val="0"/>
        </a:spcAft>
        <a:buClr>
          <a:srgbClr val="FF6600"/>
        </a:buClr>
        <a:buFont typeface="Arial" panose="020B0604020202020204" pitchFamily="34" charset="0"/>
        <a:buChar char="»"/>
        <a:defRPr sz="1125">
          <a:solidFill>
            <a:srgbClr val="0F346E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722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ctr" rtl="0" eaLnBrk="1" fontAlgn="base" hangingPunct="1">
        <a:spcBef>
          <a:spcPct val="15000"/>
        </a:spcBef>
        <a:spcAft>
          <a:spcPct val="0"/>
        </a:spcAft>
        <a:buFont typeface="Arial" panose="020B0604020202020204" pitchFamily="34" charset="0"/>
        <a:buChar char="•"/>
        <a:defRPr sz="2400" b="1" kern="1200">
          <a:solidFill>
            <a:srgbClr val="FF6600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271463" indent="185738" algn="l" rtl="0" eaLnBrk="1" fontAlgn="base" hangingPunct="1">
        <a:spcBef>
          <a:spcPct val="15000"/>
        </a:spcBef>
        <a:spcAft>
          <a:spcPct val="0"/>
        </a:spcAft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15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15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15000"/>
        </a:spcBef>
        <a:spcAft>
          <a:spcPct val="0"/>
        </a:spcAft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0815" algn="l" defTabSz="685800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8B68236B-B982-4308-B992-6FCD84D5D06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60352"/>
            <a:ext cx="8229600" cy="563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B0E4546D-3062-4979-B6A0-5FDDD41E721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982133"/>
            <a:ext cx="8229600" cy="5327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63869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E3773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E3773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E3773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E3773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rgbClr val="0E3773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346E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346E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346E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0F346E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257175" indent="-257175" algn="l" rtl="0" eaLnBrk="1" fontAlgn="base" hangingPunct="1">
        <a:lnSpc>
          <a:spcPct val="120000"/>
        </a:lnSpc>
        <a:spcBef>
          <a:spcPts val="113"/>
        </a:spcBef>
        <a:spcAft>
          <a:spcPct val="0"/>
        </a:spcAft>
        <a:buClr>
          <a:srgbClr val="FF6600"/>
        </a:buClr>
        <a:buSzPct val="70000"/>
        <a:buFont typeface="Wingdings" panose="05000000000000000000" pitchFamily="2" charset="2"/>
        <a:buChar char="n"/>
        <a:defRPr sz="1600">
          <a:solidFill>
            <a:srgbClr val="595959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342900" indent="114300" algn="l" rtl="0" eaLnBrk="1" fontAlgn="base" hangingPunct="1">
        <a:lnSpc>
          <a:spcPct val="120000"/>
        </a:lnSpc>
        <a:spcBef>
          <a:spcPts val="113"/>
        </a:spcBef>
        <a:spcAft>
          <a:spcPct val="0"/>
        </a:spcAft>
        <a:buClr>
          <a:srgbClr val="FF6600"/>
        </a:buClr>
        <a:buSzPct val="60000"/>
        <a:buFont typeface="Wingdings" panose="05000000000000000000" pitchFamily="2" charset="2"/>
        <a:buChar char="–"/>
        <a:defRPr sz="1500">
          <a:solidFill>
            <a:srgbClr val="595959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857250" indent="-171450" algn="l" rtl="0" eaLnBrk="1" fontAlgn="base" hangingPunct="1">
        <a:lnSpc>
          <a:spcPct val="120000"/>
        </a:lnSpc>
        <a:spcBef>
          <a:spcPts val="113"/>
        </a:spcBef>
        <a:spcAft>
          <a:spcPct val="0"/>
        </a:spcAft>
        <a:buClr>
          <a:srgbClr val="FF6600"/>
        </a:buClr>
        <a:buChar char="•"/>
        <a:defRPr sz="2400">
          <a:solidFill>
            <a:srgbClr val="595959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200150" indent="-171450" algn="l" rtl="0" eaLnBrk="1" fontAlgn="base" hangingPunct="1">
        <a:lnSpc>
          <a:spcPct val="120000"/>
        </a:lnSpc>
        <a:spcBef>
          <a:spcPts val="113"/>
        </a:spcBef>
        <a:spcAft>
          <a:spcPct val="0"/>
        </a:spcAft>
        <a:buClr>
          <a:srgbClr val="FF6600"/>
        </a:buClr>
        <a:buFont typeface="Arial" panose="020B0604020202020204" pitchFamily="34" charset="0"/>
        <a:buChar char="–"/>
        <a:defRPr sz="1100">
          <a:solidFill>
            <a:srgbClr val="595959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1543050" indent="-171450" algn="l" rtl="0" eaLnBrk="1" fontAlgn="base" hangingPunct="1">
        <a:lnSpc>
          <a:spcPct val="120000"/>
        </a:lnSpc>
        <a:spcBef>
          <a:spcPts val="113"/>
        </a:spcBef>
        <a:spcAft>
          <a:spcPct val="0"/>
        </a:spcAft>
        <a:buClr>
          <a:srgbClr val="FF6600"/>
        </a:buClr>
        <a:buFont typeface="Arial" panose="020B0604020202020204" pitchFamily="34" charset="0"/>
        <a:buChar char="»"/>
        <a:defRPr sz="1100">
          <a:solidFill>
            <a:srgbClr val="595959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1886585" indent="-170815" algn="l" rtl="0" eaLnBrk="1" fontAlgn="base" hangingPunct="1">
        <a:lnSpc>
          <a:spcPct val="120000"/>
        </a:lnSpc>
        <a:spcBef>
          <a:spcPts val="110"/>
        </a:spcBef>
        <a:spcAft>
          <a:spcPct val="0"/>
        </a:spcAft>
        <a:buClr>
          <a:srgbClr val="FF6600"/>
        </a:buClr>
        <a:buFont typeface="Arial" panose="020B0604020202020204" pitchFamily="34" charset="0"/>
        <a:buChar char="»"/>
        <a:defRPr sz="1125">
          <a:solidFill>
            <a:srgbClr val="0F346E"/>
          </a:solidFill>
          <a:latin typeface="+mn-lt"/>
          <a:ea typeface="+mn-ea"/>
          <a:cs typeface="+mn-cs"/>
        </a:defRPr>
      </a:lvl6pPr>
      <a:lvl7pPr marL="2229485" indent="-170815" algn="l" rtl="0" eaLnBrk="1" fontAlgn="base" hangingPunct="1">
        <a:lnSpc>
          <a:spcPct val="120000"/>
        </a:lnSpc>
        <a:spcBef>
          <a:spcPts val="110"/>
        </a:spcBef>
        <a:spcAft>
          <a:spcPct val="0"/>
        </a:spcAft>
        <a:buClr>
          <a:srgbClr val="FF6600"/>
        </a:buClr>
        <a:buFont typeface="Arial" panose="020B0604020202020204" pitchFamily="34" charset="0"/>
        <a:buChar char="»"/>
        <a:defRPr sz="1125">
          <a:solidFill>
            <a:srgbClr val="0F346E"/>
          </a:solidFill>
          <a:latin typeface="+mn-lt"/>
          <a:ea typeface="+mn-ea"/>
          <a:cs typeface="+mn-cs"/>
        </a:defRPr>
      </a:lvl7pPr>
      <a:lvl8pPr marL="2572385" indent="-170815" algn="l" rtl="0" eaLnBrk="1" fontAlgn="base" hangingPunct="1">
        <a:lnSpc>
          <a:spcPct val="120000"/>
        </a:lnSpc>
        <a:spcBef>
          <a:spcPts val="110"/>
        </a:spcBef>
        <a:spcAft>
          <a:spcPct val="0"/>
        </a:spcAft>
        <a:buClr>
          <a:srgbClr val="FF6600"/>
        </a:buClr>
        <a:buFont typeface="Arial" panose="020B0604020202020204" pitchFamily="34" charset="0"/>
        <a:buChar char="»"/>
        <a:defRPr sz="1125">
          <a:solidFill>
            <a:srgbClr val="0F346E"/>
          </a:solidFill>
          <a:latin typeface="+mn-lt"/>
          <a:ea typeface="+mn-ea"/>
          <a:cs typeface="+mn-cs"/>
        </a:defRPr>
      </a:lvl8pPr>
      <a:lvl9pPr marL="2915285" indent="-170815" algn="l" rtl="0" eaLnBrk="1" fontAlgn="base" hangingPunct="1">
        <a:lnSpc>
          <a:spcPct val="120000"/>
        </a:lnSpc>
        <a:spcBef>
          <a:spcPts val="110"/>
        </a:spcBef>
        <a:spcAft>
          <a:spcPct val="0"/>
        </a:spcAft>
        <a:buClr>
          <a:srgbClr val="FF6600"/>
        </a:buClr>
        <a:buFont typeface="Arial" panose="020B0604020202020204" pitchFamily="34" charset="0"/>
        <a:buChar char="»"/>
        <a:defRPr sz="1125">
          <a:solidFill>
            <a:srgbClr val="0F346E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0CDCEEC-A5B0-BC48-B5B2-F3B2EC316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5E365F-F418-3049-9AA4-3DED98003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AC8562-DC18-B146-8526-A54867D9B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5A695-57C9-EF42-97C5-3B0CF9543271}" type="datetimeFigureOut">
              <a:rPr kumimoji="1" lang="zh-CN" altLang="en-US" smtClean="0"/>
              <a:t>2019-6-11,Tue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15682F-7AA7-B140-B10A-E0A17F866D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1B85872-C75A-234C-B7B6-3AA1B7C71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A7F1F-729E-9C41-AD69-F9FB9033E5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8078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0CDCEEC-A5B0-BC48-B5B2-F3B2EC316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5E365F-F418-3049-9AA4-3DED98003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AC8562-DC18-B146-8526-A54867D9BA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A5A695-57C9-EF42-97C5-3B0CF9543271}" type="datetimeFigureOut">
              <a:rPr kumimoji="1" lang="zh-CN" altLang="en-US" smtClean="0"/>
              <a:t>2019-6-11,Tue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15682F-7AA7-B140-B10A-E0A17F866D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A1B85872-C75A-234C-B7B6-3AA1B7C71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AA7F1F-729E-9C41-AD69-F9FB9033E55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3479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1">
            <a:extLst>
              <a:ext uri="{FF2B5EF4-FFF2-40B4-BE49-F238E27FC236}">
                <a16:creationId xmlns:a16="http://schemas.microsoft.com/office/drawing/2014/main" id="{B4600526-2D2C-A14C-BE3E-6BED22CD0E37}"/>
              </a:ext>
            </a:extLst>
          </p:cNvPr>
          <p:cNvSpPr txBox="1"/>
          <p:nvPr/>
        </p:nvSpPr>
        <p:spPr>
          <a:xfrm>
            <a:off x="1034607" y="2505670"/>
            <a:ext cx="70747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latin typeface="+mj-lt"/>
              </a:rPr>
              <a:t>虚拟机热迁移深入分析</a:t>
            </a:r>
            <a:endParaRPr lang="en-US" altLang="zh-CN" sz="5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4382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567DED-675C-457D-9A81-B90B7BF9F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676" y="3081000"/>
            <a:ext cx="5832648" cy="696000"/>
          </a:xfrm>
        </p:spPr>
        <p:txBody>
          <a:bodyPr/>
          <a:lstStyle/>
          <a:p>
            <a:r>
              <a:rPr lang="en-US" altLang="zh-CN" sz="3600" dirty="0" err="1"/>
              <a:t>Libvirt</a:t>
            </a:r>
            <a:r>
              <a:rPr lang="zh-CN" altLang="en-US" sz="3600" dirty="0"/>
              <a:t>虚拟机热迁移功能</a:t>
            </a:r>
          </a:p>
        </p:txBody>
      </p:sp>
    </p:spTree>
    <p:extLst>
      <p:ext uri="{BB962C8B-B14F-4D97-AF65-F5344CB8AC3E}">
        <p14:creationId xmlns:p14="http://schemas.microsoft.com/office/powerpoint/2010/main" val="662087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7DFB5A2-7FFF-7E44-A2ED-CB7A6D6AC088}"/>
              </a:ext>
            </a:extLst>
          </p:cNvPr>
          <p:cNvSpPr/>
          <p:nvPr/>
        </p:nvSpPr>
        <p:spPr>
          <a:xfrm>
            <a:off x="889968" y="1196752"/>
            <a:ext cx="4968552" cy="654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+mj-lt"/>
              </a:rPr>
              <a:t>虚拟机热迁移过程：</a:t>
            </a:r>
            <a:endParaRPr lang="en-US" altLang="zh-CN" sz="2800" b="1" dirty="0">
              <a:latin typeface="+mj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9E7F3B-6D08-0F43-8AC8-624B3C4EADED}"/>
              </a:ext>
            </a:extLst>
          </p:cNvPr>
          <p:cNvSpPr txBox="1"/>
          <p:nvPr/>
        </p:nvSpPr>
        <p:spPr>
          <a:xfrm>
            <a:off x="899592" y="2708920"/>
            <a:ext cx="53206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sz="2400" dirty="0"/>
              <a:t>建立源主机和目标主机之间的连接</a:t>
            </a:r>
            <a:endParaRPr kumimoji="1"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400" dirty="0"/>
              <a:t>传送虚拟机的配置及设备信息</a:t>
            </a:r>
            <a:endParaRPr kumimoji="1"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400" dirty="0"/>
              <a:t>传送虚拟机内存</a:t>
            </a:r>
            <a:endParaRPr kumimoji="1"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400" dirty="0"/>
              <a:t>暂停源主机上的虚拟机并传送状态</a:t>
            </a:r>
            <a:endParaRPr kumimoji="1"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400" dirty="0"/>
              <a:t>在目标主机上恢复虚拟机状态</a:t>
            </a:r>
            <a:endParaRPr kumimoji="1" lang="en-US" altLang="zh-CN" sz="24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9567DED-675C-457D-9A81-B90B7BF9F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Libvirt</a:t>
            </a:r>
            <a:r>
              <a:rPr lang="zh-CN" altLang="en-US" dirty="0"/>
              <a:t>虚拟机热迁移功能</a:t>
            </a:r>
          </a:p>
        </p:txBody>
      </p:sp>
    </p:spTree>
    <p:extLst>
      <p:ext uri="{BB962C8B-B14F-4D97-AF65-F5344CB8AC3E}">
        <p14:creationId xmlns:p14="http://schemas.microsoft.com/office/powerpoint/2010/main" val="1492120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89E7F3B-6D08-0F43-8AC8-624B3C4EADED}"/>
              </a:ext>
            </a:extLst>
          </p:cNvPr>
          <p:cNvSpPr txBox="1"/>
          <p:nvPr/>
        </p:nvSpPr>
        <p:spPr>
          <a:xfrm>
            <a:off x="539552" y="162880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/>
              <a:t>建立源主机和目标主机之间的连接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9BFC340-12CE-4814-AF90-829ACEB59D25}"/>
              </a:ext>
            </a:extLst>
          </p:cNvPr>
          <p:cNvSpPr/>
          <p:nvPr/>
        </p:nvSpPr>
        <p:spPr>
          <a:xfrm>
            <a:off x="467544" y="2780928"/>
            <a:ext cx="3024336" cy="2592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Source Host-1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DD482608-E456-4628-873F-455D6640E8BF}"/>
              </a:ext>
            </a:extLst>
          </p:cNvPr>
          <p:cNvSpPr/>
          <p:nvPr/>
        </p:nvSpPr>
        <p:spPr>
          <a:xfrm>
            <a:off x="724341" y="3280338"/>
            <a:ext cx="1008112" cy="57606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VM-A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862CEB5-B369-4453-98AD-955CC88966ED}"/>
              </a:ext>
            </a:extLst>
          </p:cNvPr>
          <p:cNvSpPr/>
          <p:nvPr/>
        </p:nvSpPr>
        <p:spPr>
          <a:xfrm>
            <a:off x="2246751" y="3307933"/>
            <a:ext cx="1008112" cy="57606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VM-B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5EE0A5-4376-45F6-8849-862B9F2F78EA}"/>
              </a:ext>
            </a:extLst>
          </p:cNvPr>
          <p:cNvSpPr/>
          <p:nvPr/>
        </p:nvSpPr>
        <p:spPr>
          <a:xfrm>
            <a:off x="4788024" y="2780928"/>
            <a:ext cx="3024336" cy="2592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Source Host-2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pPr algn="r"/>
            <a:endParaRPr lang="en-US" altLang="zh-CN" dirty="0">
              <a:solidFill>
                <a:schemeClr val="tx1"/>
              </a:solidFill>
            </a:endParaRPr>
          </a:p>
          <a:p>
            <a:pPr algn="r"/>
            <a:endParaRPr lang="en-US" altLang="zh-CN" dirty="0">
              <a:solidFill>
                <a:schemeClr val="tx1"/>
              </a:solidFill>
            </a:endParaRPr>
          </a:p>
          <a:p>
            <a:pPr algn="r"/>
            <a:endParaRPr lang="en-US" altLang="zh-CN" dirty="0">
              <a:solidFill>
                <a:schemeClr val="tx1"/>
              </a:solidFill>
            </a:endParaRPr>
          </a:p>
          <a:p>
            <a:pPr algn="r"/>
            <a:endParaRPr lang="en-US" altLang="zh-CN" dirty="0">
              <a:solidFill>
                <a:schemeClr val="tx1"/>
              </a:solidFill>
            </a:endParaRPr>
          </a:p>
          <a:p>
            <a:pPr algn="r"/>
            <a:endParaRPr lang="zh-CN" altLang="en-US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AB6D71D-5933-4ECC-B3DF-AD39D4229710}"/>
              </a:ext>
            </a:extLst>
          </p:cNvPr>
          <p:cNvSpPr/>
          <p:nvPr/>
        </p:nvSpPr>
        <p:spPr>
          <a:xfrm>
            <a:off x="6598466" y="3278008"/>
            <a:ext cx="1008112" cy="57606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VM-C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8292076-F131-438E-BAD8-8DBA9CFAA0F7}"/>
              </a:ext>
            </a:extLst>
          </p:cNvPr>
          <p:cNvSpPr/>
          <p:nvPr/>
        </p:nvSpPr>
        <p:spPr>
          <a:xfrm>
            <a:off x="724341" y="4635134"/>
            <a:ext cx="2530522" cy="57606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Libvirtd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AD0DE15-66A5-4915-A9A6-0902E08B9E80}"/>
              </a:ext>
            </a:extLst>
          </p:cNvPr>
          <p:cNvSpPr/>
          <p:nvPr/>
        </p:nvSpPr>
        <p:spPr>
          <a:xfrm>
            <a:off x="5076056" y="4635134"/>
            <a:ext cx="2530522" cy="57606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Libvirtd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7B58476-00F3-4F56-A170-A42406FE165F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3254863" y="4923166"/>
            <a:ext cx="1821193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>
            <a:extLst>
              <a:ext uri="{FF2B5EF4-FFF2-40B4-BE49-F238E27FC236}">
                <a16:creationId xmlns:a16="http://schemas.microsoft.com/office/drawing/2014/main" id="{D5DE50BD-F80A-4E35-93FB-293E4B3A7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Libvirt</a:t>
            </a:r>
            <a:r>
              <a:rPr lang="zh-CN" altLang="en-US" dirty="0"/>
              <a:t>虚拟机热迁移功能</a:t>
            </a: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E496120E-2004-4A88-BEB2-099B0067C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9552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89E7F3B-6D08-0F43-8AC8-624B3C4EADED}"/>
              </a:ext>
            </a:extLst>
          </p:cNvPr>
          <p:cNvSpPr txBox="1"/>
          <p:nvPr/>
        </p:nvSpPr>
        <p:spPr>
          <a:xfrm>
            <a:off x="539552" y="162880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/>
              <a:t>传送虚拟机的配置及设备信息</a:t>
            </a:r>
            <a:endParaRPr kumimoji="1" lang="en-US" altLang="zh-CN" sz="3200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A1D4E0E-7783-4AC8-9140-EAB4BD39EE1D}"/>
              </a:ext>
            </a:extLst>
          </p:cNvPr>
          <p:cNvSpPr/>
          <p:nvPr/>
        </p:nvSpPr>
        <p:spPr>
          <a:xfrm>
            <a:off x="467544" y="2780928"/>
            <a:ext cx="3024336" cy="2592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Source Host-1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FD2FE32D-4FF3-426F-AB8B-FD5488665D6B}"/>
              </a:ext>
            </a:extLst>
          </p:cNvPr>
          <p:cNvSpPr/>
          <p:nvPr/>
        </p:nvSpPr>
        <p:spPr>
          <a:xfrm>
            <a:off x="724341" y="3280338"/>
            <a:ext cx="1008112" cy="57606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VM-A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14AAAC8C-B36C-4987-85FC-C3DD7D6E67D1}"/>
              </a:ext>
            </a:extLst>
          </p:cNvPr>
          <p:cNvSpPr/>
          <p:nvPr/>
        </p:nvSpPr>
        <p:spPr>
          <a:xfrm>
            <a:off x="2246751" y="3307933"/>
            <a:ext cx="1008112" cy="57606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VM-B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052A5D3-C87A-49F6-94AF-966B9624ED4A}"/>
              </a:ext>
            </a:extLst>
          </p:cNvPr>
          <p:cNvSpPr/>
          <p:nvPr/>
        </p:nvSpPr>
        <p:spPr>
          <a:xfrm>
            <a:off x="4788024" y="2780928"/>
            <a:ext cx="3024336" cy="2592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Source Host-2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pPr algn="r"/>
            <a:endParaRPr lang="en-US" altLang="zh-CN" dirty="0">
              <a:solidFill>
                <a:schemeClr val="tx1"/>
              </a:solidFill>
            </a:endParaRPr>
          </a:p>
          <a:p>
            <a:pPr algn="r"/>
            <a:endParaRPr lang="en-US" altLang="zh-CN" dirty="0">
              <a:solidFill>
                <a:schemeClr val="tx1"/>
              </a:solidFill>
            </a:endParaRPr>
          </a:p>
          <a:p>
            <a:pPr algn="r"/>
            <a:endParaRPr lang="en-US" altLang="zh-CN" dirty="0">
              <a:solidFill>
                <a:schemeClr val="tx1"/>
              </a:solidFill>
            </a:endParaRPr>
          </a:p>
          <a:p>
            <a:pPr algn="r"/>
            <a:endParaRPr lang="en-US" altLang="zh-CN" dirty="0">
              <a:solidFill>
                <a:schemeClr val="tx1"/>
              </a:solidFill>
            </a:endParaRPr>
          </a:p>
          <a:p>
            <a:pPr algn="r"/>
            <a:endParaRPr lang="zh-CN" altLang="en-US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B9E6C308-C4E7-43E5-BF88-1297FB040767}"/>
              </a:ext>
            </a:extLst>
          </p:cNvPr>
          <p:cNvSpPr/>
          <p:nvPr/>
        </p:nvSpPr>
        <p:spPr>
          <a:xfrm>
            <a:off x="5019516" y="3278008"/>
            <a:ext cx="1008112" cy="5760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VM-B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FA443A9C-68BB-4CDE-B55C-A7199721DF0F}"/>
              </a:ext>
            </a:extLst>
          </p:cNvPr>
          <p:cNvSpPr/>
          <p:nvPr/>
        </p:nvSpPr>
        <p:spPr>
          <a:xfrm>
            <a:off x="6598466" y="3278008"/>
            <a:ext cx="1008112" cy="57606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VM-C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417FE0B2-9594-426D-BF16-8FE53C08A271}"/>
              </a:ext>
            </a:extLst>
          </p:cNvPr>
          <p:cNvSpPr/>
          <p:nvPr/>
        </p:nvSpPr>
        <p:spPr>
          <a:xfrm>
            <a:off x="724341" y="4635134"/>
            <a:ext cx="2530522" cy="57606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Libvirtd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B4CA3FBC-7C33-454F-B74D-32DCA7DCDDAD}"/>
              </a:ext>
            </a:extLst>
          </p:cNvPr>
          <p:cNvSpPr/>
          <p:nvPr/>
        </p:nvSpPr>
        <p:spPr>
          <a:xfrm>
            <a:off x="5076056" y="4635134"/>
            <a:ext cx="2530522" cy="57606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Libvirtd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B3EC7ACD-300B-4F7F-B072-F3A88FA4535F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>
            <a:off x="3254863" y="4923166"/>
            <a:ext cx="1821193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>
            <a:extLst>
              <a:ext uri="{FF2B5EF4-FFF2-40B4-BE49-F238E27FC236}">
                <a16:creationId xmlns:a16="http://schemas.microsoft.com/office/drawing/2014/main" id="{A9C5E8B7-E909-48BA-B633-DE26C044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Libvirt</a:t>
            </a:r>
            <a:r>
              <a:rPr lang="zh-CN" altLang="en-US" dirty="0"/>
              <a:t>虚拟机热迁移功能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E67118B-2CF6-4715-9743-CA57A9F33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898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89E7F3B-6D08-0F43-8AC8-624B3C4EADED}"/>
              </a:ext>
            </a:extLst>
          </p:cNvPr>
          <p:cNvSpPr txBox="1"/>
          <p:nvPr/>
        </p:nvSpPr>
        <p:spPr>
          <a:xfrm>
            <a:off x="539552" y="162880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/>
              <a:t>传送虚拟机内存</a:t>
            </a:r>
            <a:endParaRPr kumimoji="1" lang="en-US" altLang="zh-CN" sz="3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5515666-16F1-4E27-9B85-65376C003949}"/>
              </a:ext>
            </a:extLst>
          </p:cNvPr>
          <p:cNvSpPr/>
          <p:nvPr/>
        </p:nvSpPr>
        <p:spPr>
          <a:xfrm>
            <a:off x="467544" y="2780928"/>
            <a:ext cx="3024336" cy="2592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Source Host-1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03134D4-6AF2-4898-BA8A-F688C54AE35F}"/>
              </a:ext>
            </a:extLst>
          </p:cNvPr>
          <p:cNvSpPr/>
          <p:nvPr/>
        </p:nvSpPr>
        <p:spPr>
          <a:xfrm>
            <a:off x="724341" y="3280338"/>
            <a:ext cx="1008112" cy="57606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VM-A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B709947-EABC-4F80-B31F-0E5490AA4E90}"/>
              </a:ext>
            </a:extLst>
          </p:cNvPr>
          <p:cNvSpPr/>
          <p:nvPr/>
        </p:nvSpPr>
        <p:spPr>
          <a:xfrm>
            <a:off x="2267744" y="3307933"/>
            <a:ext cx="1008112" cy="57606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VM-B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8DD06F-5E95-4C79-ABC9-19B28E4DF895}"/>
              </a:ext>
            </a:extLst>
          </p:cNvPr>
          <p:cNvSpPr/>
          <p:nvPr/>
        </p:nvSpPr>
        <p:spPr>
          <a:xfrm>
            <a:off x="4788024" y="2780928"/>
            <a:ext cx="3024336" cy="2592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Source Host-2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pPr algn="r"/>
            <a:endParaRPr lang="en-US" altLang="zh-CN" dirty="0">
              <a:solidFill>
                <a:schemeClr val="tx1"/>
              </a:solidFill>
            </a:endParaRPr>
          </a:p>
          <a:p>
            <a:pPr algn="r"/>
            <a:endParaRPr lang="en-US" altLang="zh-CN" dirty="0">
              <a:solidFill>
                <a:schemeClr val="tx1"/>
              </a:solidFill>
            </a:endParaRPr>
          </a:p>
          <a:p>
            <a:pPr algn="r"/>
            <a:endParaRPr lang="en-US" altLang="zh-CN" dirty="0">
              <a:solidFill>
                <a:schemeClr val="tx1"/>
              </a:solidFill>
            </a:endParaRPr>
          </a:p>
          <a:p>
            <a:pPr algn="r"/>
            <a:endParaRPr lang="en-US" altLang="zh-CN" dirty="0">
              <a:solidFill>
                <a:schemeClr val="tx1"/>
              </a:solidFill>
            </a:endParaRPr>
          </a:p>
          <a:p>
            <a:pPr algn="r"/>
            <a:endParaRPr lang="zh-CN" altLang="en-US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C950E79-ADDD-43C8-B903-2B5FDF1D8A4E}"/>
              </a:ext>
            </a:extLst>
          </p:cNvPr>
          <p:cNvSpPr/>
          <p:nvPr/>
        </p:nvSpPr>
        <p:spPr>
          <a:xfrm>
            <a:off x="5019516" y="3278008"/>
            <a:ext cx="1008112" cy="5760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VM-B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39E59EF-E1DE-45E3-9C3D-C21FB8ABFC0D}"/>
              </a:ext>
            </a:extLst>
          </p:cNvPr>
          <p:cNvSpPr/>
          <p:nvPr/>
        </p:nvSpPr>
        <p:spPr>
          <a:xfrm>
            <a:off x="6598466" y="3278008"/>
            <a:ext cx="1008112" cy="57606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VM-C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79C2F75-B5FF-4C49-8A1A-E0DC565AC61B}"/>
              </a:ext>
            </a:extLst>
          </p:cNvPr>
          <p:cNvSpPr/>
          <p:nvPr/>
        </p:nvSpPr>
        <p:spPr>
          <a:xfrm>
            <a:off x="724341" y="4635134"/>
            <a:ext cx="2530522" cy="57606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Libvirtd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8A8B3AA-2C61-48B2-8F1C-29116D1F6927}"/>
              </a:ext>
            </a:extLst>
          </p:cNvPr>
          <p:cNvSpPr/>
          <p:nvPr/>
        </p:nvSpPr>
        <p:spPr>
          <a:xfrm>
            <a:off x="5076056" y="4635134"/>
            <a:ext cx="2530522" cy="57606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Libvirtd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3E9D21D-2149-42AE-8F07-42A2DAACF05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254863" y="4923166"/>
            <a:ext cx="1821193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38202BC-CEF4-4832-8945-C3319E96A351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771335" y="3883997"/>
            <a:ext cx="465" cy="744274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5E96C48-E156-4BB7-BAAA-AD916596CCD1}"/>
              </a:ext>
            </a:extLst>
          </p:cNvPr>
          <p:cNvCxnSpPr>
            <a:cxnSpLocks/>
          </p:cNvCxnSpPr>
          <p:nvPr/>
        </p:nvCxnSpPr>
        <p:spPr>
          <a:xfrm flipV="1">
            <a:off x="5508104" y="3883997"/>
            <a:ext cx="0" cy="744274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1">
            <a:extLst>
              <a:ext uri="{FF2B5EF4-FFF2-40B4-BE49-F238E27FC236}">
                <a16:creationId xmlns:a16="http://schemas.microsoft.com/office/drawing/2014/main" id="{D18CC2DD-B08C-45D5-8C02-CF8A5714E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Libvirt</a:t>
            </a:r>
            <a:r>
              <a:rPr lang="zh-CN" altLang="en-US" dirty="0"/>
              <a:t>虚拟机热迁移功能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5E49A5-879C-4D60-830A-7C58084DB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93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89E7F3B-6D08-0F43-8AC8-624B3C4EADED}"/>
              </a:ext>
            </a:extLst>
          </p:cNvPr>
          <p:cNvSpPr txBox="1"/>
          <p:nvPr/>
        </p:nvSpPr>
        <p:spPr>
          <a:xfrm>
            <a:off x="138583" y="105273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/>
              <a:t>传送虚拟机内存</a:t>
            </a:r>
            <a:endParaRPr kumimoji="1" lang="en-US" altLang="zh-CN" sz="3200" dirty="0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D18CC2DD-B08C-45D5-8C02-CF8A5714E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Libvirt</a:t>
            </a:r>
            <a:r>
              <a:rPr lang="zh-CN" altLang="en-US" dirty="0"/>
              <a:t>虚拟机热迁移功能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CBF8B6-32E7-4106-8621-9CFFC1165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1741"/>
            <a:ext cx="9144000" cy="576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18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89E7F3B-6D08-0F43-8AC8-624B3C4EADED}"/>
              </a:ext>
            </a:extLst>
          </p:cNvPr>
          <p:cNvSpPr txBox="1"/>
          <p:nvPr/>
        </p:nvSpPr>
        <p:spPr>
          <a:xfrm>
            <a:off x="539552" y="162880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/>
              <a:t>暂停源主机上的虚拟机并传送状态</a:t>
            </a:r>
            <a:endParaRPr kumimoji="1" lang="en-US" altLang="zh-CN" sz="3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9F8050E-FC84-4B0E-AB0A-BB962B16D7DC}"/>
              </a:ext>
            </a:extLst>
          </p:cNvPr>
          <p:cNvSpPr/>
          <p:nvPr/>
        </p:nvSpPr>
        <p:spPr>
          <a:xfrm>
            <a:off x="467544" y="2780928"/>
            <a:ext cx="3024336" cy="2592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Source Host-1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F4B629B-82E6-48AC-9941-425333C47A7C}"/>
              </a:ext>
            </a:extLst>
          </p:cNvPr>
          <p:cNvSpPr/>
          <p:nvPr/>
        </p:nvSpPr>
        <p:spPr>
          <a:xfrm>
            <a:off x="724341" y="3280338"/>
            <a:ext cx="1008112" cy="57606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VM-A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94C39EC-6F3B-4D7F-B262-D7DDF0353679}"/>
              </a:ext>
            </a:extLst>
          </p:cNvPr>
          <p:cNvSpPr/>
          <p:nvPr/>
        </p:nvSpPr>
        <p:spPr>
          <a:xfrm>
            <a:off x="2267744" y="3307933"/>
            <a:ext cx="1008112" cy="5760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VM-B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5AA1046-FE90-4ED8-911F-FF2F91940BC6}"/>
              </a:ext>
            </a:extLst>
          </p:cNvPr>
          <p:cNvSpPr/>
          <p:nvPr/>
        </p:nvSpPr>
        <p:spPr>
          <a:xfrm>
            <a:off x="4788024" y="2780928"/>
            <a:ext cx="3024336" cy="2592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Source Host-2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pPr algn="r"/>
            <a:endParaRPr lang="en-US" altLang="zh-CN" dirty="0">
              <a:solidFill>
                <a:schemeClr val="tx1"/>
              </a:solidFill>
            </a:endParaRPr>
          </a:p>
          <a:p>
            <a:pPr algn="r"/>
            <a:endParaRPr lang="en-US" altLang="zh-CN" dirty="0">
              <a:solidFill>
                <a:schemeClr val="tx1"/>
              </a:solidFill>
            </a:endParaRPr>
          </a:p>
          <a:p>
            <a:pPr algn="r"/>
            <a:endParaRPr lang="en-US" altLang="zh-CN" dirty="0">
              <a:solidFill>
                <a:schemeClr val="tx1"/>
              </a:solidFill>
            </a:endParaRPr>
          </a:p>
          <a:p>
            <a:pPr algn="r"/>
            <a:endParaRPr lang="en-US" altLang="zh-CN" dirty="0">
              <a:solidFill>
                <a:schemeClr val="tx1"/>
              </a:solidFill>
            </a:endParaRPr>
          </a:p>
          <a:p>
            <a:pPr algn="r"/>
            <a:endParaRPr lang="zh-CN" altLang="en-US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72DD2260-4A49-47BB-9DD9-619C25CC231E}"/>
              </a:ext>
            </a:extLst>
          </p:cNvPr>
          <p:cNvSpPr/>
          <p:nvPr/>
        </p:nvSpPr>
        <p:spPr>
          <a:xfrm>
            <a:off x="5019516" y="3278008"/>
            <a:ext cx="1008112" cy="57606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VM-B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9E5D844D-45AD-4CD9-88C6-5AEA662875FC}"/>
              </a:ext>
            </a:extLst>
          </p:cNvPr>
          <p:cNvSpPr/>
          <p:nvPr/>
        </p:nvSpPr>
        <p:spPr>
          <a:xfrm>
            <a:off x="6598466" y="3278008"/>
            <a:ext cx="1008112" cy="57606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VM-C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598B9F2-7118-4CA2-882B-7F980C9D2A66}"/>
              </a:ext>
            </a:extLst>
          </p:cNvPr>
          <p:cNvSpPr/>
          <p:nvPr/>
        </p:nvSpPr>
        <p:spPr>
          <a:xfrm>
            <a:off x="724341" y="4635134"/>
            <a:ext cx="2530522" cy="57606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Libvirtd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295FCB73-11F6-4D06-8BF0-EB10F4738929}"/>
              </a:ext>
            </a:extLst>
          </p:cNvPr>
          <p:cNvSpPr/>
          <p:nvPr/>
        </p:nvSpPr>
        <p:spPr>
          <a:xfrm>
            <a:off x="5076056" y="4635134"/>
            <a:ext cx="2530522" cy="57606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Libvirtd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3CA91A4-03A1-406C-A9FD-F845F84FA06D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3254863" y="4923166"/>
            <a:ext cx="1821193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AD01E2C-D816-432D-AB71-F4AAEC14AE10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2771335" y="3883997"/>
            <a:ext cx="465" cy="744274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AD7DC6D3-C05F-40AA-907D-A0541657C012}"/>
              </a:ext>
            </a:extLst>
          </p:cNvPr>
          <p:cNvCxnSpPr>
            <a:cxnSpLocks/>
          </p:cNvCxnSpPr>
          <p:nvPr/>
        </p:nvCxnSpPr>
        <p:spPr>
          <a:xfrm flipV="1">
            <a:off x="5508104" y="3883997"/>
            <a:ext cx="0" cy="744274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标题 1">
            <a:extLst>
              <a:ext uri="{FF2B5EF4-FFF2-40B4-BE49-F238E27FC236}">
                <a16:creationId xmlns:a16="http://schemas.microsoft.com/office/drawing/2014/main" id="{7D0B7DB3-1264-46EE-BF3D-AE8957EE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Libvirt</a:t>
            </a:r>
            <a:r>
              <a:rPr lang="zh-CN" altLang="en-US" dirty="0"/>
              <a:t>虚拟机热迁移功能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586C58-25E5-42D7-800B-057A4E8D2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5889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A89E7F3B-6D08-0F43-8AC8-624B3C4EADED}"/>
              </a:ext>
            </a:extLst>
          </p:cNvPr>
          <p:cNvSpPr txBox="1"/>
          <p:nvPr/>
        </p:nvSpPr>
        <p:spPr>
          <a:xfrm>
            <a:off x="539552" y="162880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/>
              <a:t>在目标主机上恢复虚拟机状态</a:t>
            </a:r>
            <a:endParaRPr kumimoji="1" lang="en-US" altLang="zh-CN" sz="32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4497E3-487A-4E6F-84A7-75950C807207}"/>
              </a:ext>
            </a:extLst>
          </p:cNvPr>
          <p:cNvSpPr/>
          <p:nvPr/>
        </p:nvSpPr>
        <p:spPr>
          <a:xfrm>
            <a:off x="467544" y="2780928"/>
            <a:ext cx="3024336" cy="2592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Source Host-1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C22ACE1-4605-42DE-BC97-C672A5713349}"/>
              </a:ext>
            </a:extLst>
          </p:cNvPr>
          <p:cNvSpPr/>
          <p:nvPr/>
        </p:nvSpPr>
        <p:spPr>
          <a:xfrm>
            <a:off x="724341" y="3280338"/>
            <a:ext cx="1008112" cy="57606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VM-A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B6117C-E720-495D-80FD-C8144C78F921}"/>
              </a:ext>
            </a:extLst>
          </p:cNvPr>
          <p:cNvSpPr/>
          <p:nvPr/>
        </p:nvSpPr>
        <p:spPr>
          <a:xfrm>
            <a:off x="4788024" y="2780928"/>
            <a:ext cx="3024336" cy="25922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</a:rPr>
              <a:t>Source Host-2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pPr algn="r"/>
            <a:endParaRPr lang="en-US" altLang="zh-CN" dirty="0">
              <a:solidFill>
                <a:schemeClr val="tx1"/>
              </a:solidFill>
            </a:endParaRPr>
          </a:p>
          <a:p>
            <a:pPr algn="r"/>
            <a:endParaRPr lang="en-US" altLang="zh-CN" dirty="0">
              <a:solidFill>
                <a:schemeClr val="tx1"/>
              </a:solidFill>
            </a:endParaRPr>
          </a:p>
          <a:p>
            <a:pPr algn="r"/>
            <a:endParaRPr lang="en-US" altLang="zh-CN" dirty="0">
              <a:solidFill>
                <a:schemeClr val="tx1"/>
              </a:solidFill>
            </a:endParaRPr>
          </a:p>
          <a:p>
            <a:pPr algn="r"/>
            <a:endParaRPr lang="en-US" altLang="zh-CN" dirty="0">
              <a:solidFill>
                <a:schemeClr val="tx1"/>
              </a:solidFill>
            </a:endParaRPr>
          </a:p>
          <a:p>
            <a:pPr algn="r"/>
            <a:endParaRPr lang="zh-CN" altLang="en-US" dirty="0">
              <a:solidFill>
                <a:schemeClr val="tx1"/>
              </a:solidFill>
            </a:endParaRPr>
          </a:p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05E5903-F14A-4686-B2AD-A9848919E401}"/>
              </a:ext>
            </a:extLst>
          </p:cNvPr>
          <p:cNvSpPr/>
          <p:nvPr/>
        </p:nvSpPr>
        <p:spPr>
          <a:xfrm>
            <a:off x="5019516" y="3278008"/>
            <a:ext cx="1008112" cy="57606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VM-B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E182F3C-E400-442F-99F2-A4DD1347BBE4}"/>
              </a:ext>
            </a:extLst>
          </p:cNvPr>
          <p:cNvSpPr/>
          <p:nvPr/>
        </p:nvSpPr>
        <p:spPr>
          <a:xfrm>
            <a:off x="6598466" y="3278008"/>
            <a:ext cx="1008112" cy="576064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VM-C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78B1985-95F9-413D-AE51-6E7802876A1C}"/>
              </a:ext>
            </a:extLst>
          </p:cNvPr>
          <p:cNvSpPr/>
          <p:nvPr/>
        </p:nvSpPr>
        <p:spPr>
          <a:xfrm>
            <a:off x="724341" y="4635134"/>
            <a:ext cx="2530522" cy="57606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Libvirtd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7360759-E400-43A8-856E-E073551DD174}"/>
              </a:ext>
            </a:extLst>
          </p:cNvPr>
          <p:cNvSpPr/>
          <p:nvPr/>
        </p:nvSpPr>
        <p:spPr>
          <a:xfrm>
            <a:off x="5076056" y="4635134"/>
            <a:ext cx="2530522" cy="57606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</a:rPr>
              <a:t>Libvirtd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B7A558A5-E1DA-4E63-930F-FA93CF931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Libvirt</a:t>
            </a:r>
            <a:r>
              <a:rPr lang="zh-CN" altLang="en-US" dirty="0"/>
              <a:t>虚拟机热迁移功能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097E69-ADBC-4CE2-B53F-7AB9E7C8E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28090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7DFB5A2-7FFF-7E44-A2ED-CB7A6D6AC088}"/>
              </a:ext>
            </a:extLst>
          </p:cNvPr>
          <p:cNvSpPr/>
          <p:nvPr/>
        </p:nvSpPr>
        <p:spPr>
          <a:xfrm>
            <a:off x="323528" y="1058714"/>
            <a:ext cx="4499728" cy="6648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 err="1"/>
              <a:t>Libvirt</a:t>
            </a:r>
            <a:r>
              <a:rPr lang="zh-CN" altLang="en-US" sz="2800" b="1" dirty="0"/>
              <a:t>热迁移操作命令：</a:t>
            </a:r>
            <a:endParaRPr lang="en-US" altLang="zh-CN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9E7F3B-6D08-0F43-8AC8-624B3C4EADED}"/>
              </a:ext>
            </a:extLst>
          </p:cNvPr>
          <p:cNvSpPr txBox="1"/>
          <p:nvPr/>
        </p:nvSpPr>
        <p:spPr>
          <a:xfrm>
            <a:off x="251520" y="2006981"/>
            <a:ext cx="79944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 err="1"/>
              <a:t>virsh</a:t>
            </a:r>
            <a:r>
              <a:rPr kumimoji="1" lang="en-US" altLang="zh-CN" sz="2000" dirty="0"/>
              <a:t> migrate --live --verbose &lt;</a:t>
            </a:r>
            <a:r>
              <a:rPr kumimoji="1" lang="en-US" altLang="zh-CN" sz="2000" dirty="0" err="1"/>
              <a:t>domin</a:t>
            </a:r>
            <a:r>
              <a:rPr kumimoji="1" lang="en-US" altLang="zh-CN" sz="2000" dirty="0"/>
              <a:t>&gt; </a:t>
            </a:r>
            <a:r>
              <a:rPr kumimoji="1" lang="en-US" altLang="zh-CN" sz="2000" dirty="0" err="1"/>
              <a:t>qemu+ssh</a:t>
            </a:r>
            <a:r>
              <a:rPr kumimoji="1" lang="en-US" altLang="zh-CN" sz="2000" dirty="0"/>
              <a:t>://&lt;</a:t>
            </a:r>
            <a:r>
              <a:rPr kumimoji="1" lang="en-US" altLang="zh-CN" sz="2000" dirty="0" err="1"/>
              <a:t>dest</a:t>
            </a:r>
            <a:r>
              <a:rPr kumimoji="1" lang="en-US" altLang="zh-CN" sz="2000" dirty="0"/>
              <a:t> node&gt;/system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 err="1"/>
              <a:t>virsh</a:t>
            </a:r>
            <a:r>
              <a:rPr kumimoji="1" lang="en-US" altLang="zh-CN" sz="2000" dirty="0"/>
              <a:t> migrate --live --verbose &lt;</a:t>
            </a:r>
            <a:r>
              <a:rPr kumimoji="1" lang="en-US" altLang="zh-CN" sz="2000" dirty="0" err="1"/>
              <a:t>domin</a:t>
            </a:r>
            <a:r>
              <a:rPr kumimoji="1" lang="en-US" altLang="zh-CN" sz="2000" dirty="0"/>
              <a:t>&gt; </a:t>
            </a:r>
            <a:r>
              <a:rPr kumimoji="1" lang="en-US" altLang="zh-CN" sz="2000" dirty="0" err="1"/>
              <a:t>qemu+tcp</a:t>
            </a:r>
            <a:r>
              <a:rPr kumimoji="1" lang="en-US" altLang="zh-CN" sz="2000" dirty="0"/>
              <a:t>://&lt;</a:t>
            </a:r>
            <a:r>
              <a:rPr kumimoji="1" lang="en-US" altLang="zh-CN" sz="2000" dirty="0" err="1"/>
              <a:t>dest</a:t>
            </a:r>
            <a:r>
              <a:rPr kumimoji="1" lang="en-US" altLang="zh-CN" sz="2000" dirty="0"/>
              <a:t> node&gt;/system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C89B75-78A5-4D78-AC7C-F18E7AB34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186" y="3668999"/>
            <a:ext cx="7277100" cy="6286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1EE5260-E897-4EFF-A02F-BB962B243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186" y="4725144"/>
            <a:ext cx="7315200" cy="466725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5053EDC7-FEB7-4A85-B570-F6B78308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Libvirt</a:t>
            </a:r>
            <a:r>
              <a:rPr lang="zh-CN" altLang="en-US" dirty="0"/>
              <a:t>虚拟机热迁移功能</a:t>
            </a:r>
          </a:p>
        </p:txBody>
      </p:sp>
    </p:spTree>
    <p:extLst>
      <p:ext uri="{BB962C8B-B14F-4D97-AF65-F5344CB8AC3E}">
        <p14:creationId xmlns:p14="http://schemas.microsoft.com/office/powerpoint/2010/main" val="2845677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7DFB5A2-7FFF-7E44-A2ED-CB7A6D6AC088}"/>
              </a:ext>
            </a:extLst>
          </p:cNvPr>
          <p:cNvSpPr/>
          <p:nvPr/>
        </p:nvSpPr>
        <p:spPr>
          <a:xfrm>
            <a:off x="395536" y="1127039"/>
            <a:ext cx="5400600" cy="1143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查看虚拟机热迁移任务命令：</a:t>
            </a:r>
            <a:endParaRPr lang="en-US" altLang="zh-CN" sz="2800" b="1" dirty="0"/>
          </a:p>
          <a:p>
            <a:pPr>
              <a:lnSpc>
                <a:spcPct val="150000"/>
              </a:lnSpc>
            </a:pPr>
            <a:r>
              <a:rPr lang="en-US" altLang="zh-CN" sz="2000" b="1" dirty="0" err="1"/>
              <a:t>Virsh</a:t>
            </a:r>
            <a:r>
              <a:rPr lang="en-US" altLang="zh-CN" sz="2000" b="1" dirty="0"/>
              <a:t> </a:t>
            </a:r>
            <a:r>
              <a:rPr lang="en-US" altLang="zh-CN" sz="2000" b="1" dirty="0" err="1"/>
              <a:t>domjobinfo</a:t>
            </a:r>
            <a:r>
              <a:rPr lang="en-US" altLang="zh-CN" sz="2000" b="1" dirty="0"/>
              <a:t> &lt;domain id&gt;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F30447-62F3-4B16-9120-3210E28A0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636912"/>
            <a:ext cx="2914650" cy="30194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0BCDCB-B8C1-481A-BE10-1DEF1D482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664" y="2684536"/>
            <a:ext cx="4876800" cy="2924175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9741AE15-FAFB-40F4-AD48-DE7C0A136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Libvirt</a:t>
            </a:r>
            <a:r>
              <a:rPr lang="zh-CN" altLang="en-US" dirty="0"/>
              <a:t>虚拟机热迁移功能</a:t>
            </a:r>
          </a:p>
        </p:txBody>
      </p:sp>
    </p:spTree>
    <p:extLst>
      <p:ext uri="{BB962C8B-B14F-4D97-AF65-F5344CB8AC3E}">
        <p14:creationId xmlns:p14="http://schemas.microsoft.com/office/powerpoint/2010/main" val="3707776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H_Number_1">
            <a:hlinkClick r:id="" action="ppaction://noaction"/>
            <a:extLst>
              <a:ext uri="{FF2B5EF4-FFF2-40B4-BE49-F238E27FC236}">
                <a16:creationId xmlns:a16="http://schemas.microsoft.com/office/drawing/2014/main" id="{9FD71071-0882-400E-9954-8A51D99D3C64}"/>
              </a:ext>
            </a:extLst>
          </p:cNvPr>
          <p:cNvSpPr/>
          <p:nvPr/>
        </p:nvSpPr>
        <p:spPr>
          <a:xfrm>
            <a:off x="3347666" y="1772816"/>
            <a:ext cx="935825" cy="489201"/>
          </a:xfrm>
          <a:custGeom>
            <a:avLst/>
            <a:gdLst>
              <a:gd name="connsiteX0" fmla="*/ 0 w 943532"/>
              <a:gd name="connsiteY0" fmla="*/ 0 h 360040"/>
              <a:gd name="connsiteX1" fmla="*/ 943532 w 943532"/>
              <a:gd name="connsiteY1" fmla="*/ 0 h 360040"/>
              <a:gd name="connsiteX2" fmla="*/ 792088 w 943532"/>
              <a:gd name="connsiteY2" fmla="*/ 180020 h 360040"/>
              <a:gd name="connsiteX3" fmla="*/ 943532 w 943532"/>
              <a:gd name="connsiteY3" fmla="*/ 360040 h 360040"/>
              <a:gd name="connsiteX4" fmla="*/ 0 w 943532"/>
              <a:gd name="connsiteY4" fmla="*/ 360040 h 36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3532" h="360040">
                <a:moveTo>
                  <a:pt x="0" y="0"/>
                </a:moveTo>
                <a:lnTo>
                  <a:pt x="943532" y="0"/>
                </a:lnTo>
                <a:lnTo>
                  <a:pt x="792088" y="180020"/>
                </a:lnTo>
                <a:lnTo>
                  <a:pt x="943532" y="360040"/>
                </a:lnTo>
                <a:lnTo>
                  <a:pt x="0" y="360040"/>
                </a:lnTo>
                <a:close/>
              </a:path>
            </a:pathLst>
          </a:custGeom>
          <a:solidFill>
            <a:srgbClr val="E15B09"/>
          </a:solidFill>
          <a:ln>
            <a:noFill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08000" bIns="0"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  <a:endParaRPr lang="zh-CN" altLang="en-US" sz="20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MH_Entry_1">
            <a:hlinkClick r:id="" action="ppaction://noaction"/>
            <a:extLst>
              <a:ext uri="{FF2B5EF4-FFF2-40B4-BE49-F238E27FC236}">
                <a16:creationId xmlns:a16="http://schemas.microsoft.com/office/drawing/2014/main" id="{93BFC486-FEBD-45CB-80CD-6BD92B3C6565}"/>
              </a:ext>
            </a:extLst>
          </p:cNvPr>
          <p:cNvSpPr/>
          <p:nvPr/>
        </p:nvSpPr>
        <p:spPr>
          <a:xfrm flipH="1">
            <a:off x="4211959" y="1772816"/>
            <a:ext cx="3528385" cy="489201"/>
          </a:xfrm>
          <a:prstGeom prst="homePlate">
            <a:avLst>
              <a:gd name="adj" fmla="val 42063"/>
            </a:avLst>
          </a:prstGeom>
          <a:solidFill>
            <a:srgbClr val="0F8AB1"/>
          </a:solidFill>
          <a:ln>
            <a:noFill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虚拟机迁移概况</a:t>
            </a:r>
            <a:endParaRPr lang="zh-CN" altLang="zh-CN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MH_Number_2">
            <a:hlinkClick r:id="" action="ppaction://noaction"/>
            <a:extLst>
              <a:ext uri="{FF2B5EF4-FFF2-40B4-BE49-F238E27FC236}">
                <a16:creationId xmlns:a16="http://schemas.microsoft.com/office/drawing/2014/main" id="{EAACB1E8-6DA8-4637-B063-0534E688324A}"/>
              </a:ext>
            </a:extLst>
          </p:cNvPr>
          <p:cNvSpPr/>
          <p:nvPr/>
        </p:nvSpPr>
        <p:spPr>
          <a:xfrm>
            <a:off x="3347666" y="2564896"/>
            <a:ext cx="935825" cy="489201"/>
          </a:xfrm>
          <a:custGeom>
            <a:avLst/>
            <a:gdLst>
              <a:gd name="connsiteX0" fmla="*/ 0 w 943532"/>
              <a:gd name="connsiteY0" fmla="*/ 0 h 360040"/>
              <a:gd name="connsiteX1" fmla="*/ 943532 w 943532"/>
              <a:gd name="connsiteY1" fmla="*/ 0 h 360040"/>
              <a:gd name="connsiteX2" fmla="*/ 792088 w 943532"/>
              <a:gd name="connsiteY2" fmla="*/ 180020 h 360040"/>
              <a:gd name="connsiteX3" fmla="*/ 943532 w 943532"/>
              <a:gd name="connsiteY3" fmla="*/ 360040 h 360040"/>
              <a:gd name="connsiteX4" fmla="*/ 0 w 943532"/>
              <a:gd name="connsiteY4" fmla="*/ 360040 h 36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3532" h="360040">
                <a:moveTo>
                  <a:pt x="0" y="0"/>
                </a:moveTo>
                <a:lnTo>
                  <a:pt x="943532" y="0"/>
                </a:lnTo>
                <a:lnTo>
                  <a:pt x="792088" y="180020"/>
                </a:lnTo>
                <a:lnTo>
                  <a:pt x="943532" y="360040"/>
                </a:lnTo>
                <a:lnTo>
                  <a:pt x="0" y="360040"/>
                </a:lnTo>
                <a:close/>
              </a:path>
            </a:pathLst>
          </a:custGeom>
          <a:solidFill>
            <a:srgbClr val="E15B09"/>
          </a:solidFill>
          <a:ln>
            <a:noFill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08000" bIns="0"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2</a:t>
            </a:r>
            <a:endParaRPr lang="zh-CN" altLang="en-US" sz="2000" b="1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9" name="MH_Entry_2">
            <a:hlinkClick r:id="" action="ppaction://noaction"/>
            <a:extLst>
              <a:ext uri="{FF2B5EF4-FFF2-40B4-BE49-F238E27FC236}">
                <a16:creationId xmlns:a16="http://schemas.microsoft.com/office/drawing/2014/main" id="{7D0B6795-EF32-487F-B79C-BFA0662CFB80}"/>
              </a:ext>
            </a:extLst>
          </p:cNvPr>
          <p:cNvSpPr/>
          <p:nvPr/>
        </p:nvSpPr>
        <p:spPr>
          <a:xfrm flipH="1">
            <a:off x="4211599" y="2564896"/>
            <a:ext cx="3528746" cy="489201"/>
          </a:xfrm>
          <a:prstGeom prst="homePlate">
            <a:avLst>
              <a:gd name="adj" fmla="val 42063"/>
            </a:avLst>
          </a:prstGeom>
          <a:solidFill>
            <a:srgbClr val="0F8AB1"/>
          </a:solidFill>
          <a:ln>
            <a:noFill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Libvirt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虚拟机热迁移功能</a:t>
            </a:r>
          </a:p>
        </p:txBody>
      </p:sp>
      <p:sp>
        <p:nvSpPr>
          <p:cNvPr id="10" name="MH_Number_1">
            <a:hlinkClick r:id="" action="ppaction://noaction"/>
            <a:extLst>
              <a:ext uri="{FF2B5EF4-FFF2-40B4-BE49-F238E27FC236}">
                <a16:creationId xmlns:a16="http://schemas.microsoft.com/office/drawing/2014/main" id="{CFB40D75-4E78-4801-9827-315019D0C2CE}"/>
              </a:ext>
            </a:extLst>
          </p:cNvPr>
          <p:cNvSpPr/>
          <p:nvPr/>
        </p:nvSpPr>
        <p:spPr>
          <a:xfrm>
            <a:off x="3359868" y="3356975"/>
            <a:ext cx="935825" cy="489201"/>
          </a:xfrm>
          <a:custGeom>
            <a:avLst/>
            <a:gdLst>
              <a:gd name="connsiteX0" fmla="*/ 0 w 943532"/>
              <a:gd name="connsiteY0" fmla="*/ 0 h 360040"/>
              <a:gd name="connsiteX1" fmla="*/ 943532 w 943532"/>
              <a:gd name="connsiteY1" fmla="*/ 0 h 360040"/>
              <a:gd name="connsiteX2" fmla="*/ 792088 w 943532"/>
              <a:gd name="connsiteY2" fmla="*/ 180020 h 360040"/>
              <a:gd name="connsiteX3" fmla="*/ 943532 w 943532"/>
              <a:gd name="connsiteY3" fmla="*/ 360040 h 360040"/>
              <a:gd name="connsiteX4" fmla="*/ 0 w 943532"/>
              <a:gd name="connsiteY4" fmla="*/ 360040 h 36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3532" h="360040">
                <a:moveTo>
                  <a:pt x="0" y="0"/>
                </a:moveTo>
                <a:lnTo>
                  <a:pt x="943532" y="0"/>
                </a:lnTo>
                <a:lnTo>
                  <a:pt x="792088" y="180020"/>
                </a:lnTo>
                <a:lnTo>
                  <a:pt x="943532" y="360040"/>
                </a:lnTo>
                <a:lnTo>
                  <a:pt x="0" y="360040"/>
                </a:lnTo>
                <a:close/>
              </a:path>
            </a:pathLst>
          </a:custGeom>
          <a:solidFill>
            <a:srgbClr val="E15B09"/>
          </a:solidFill>
          <a:ln>
            <a:noFill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08000" bIns="0"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  <a:endParaRPr lang="zh-CN" altLang="en-US" sz="2000" b="1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1" name="MH_Entry_1">
            <a:hlinkClick r:id="" action="ppaction://noaction"/>
            <a:extLst>
              <a:ext uri="{FF2B5EF4-FFF2-40B4-BE49-F238E27FC236}">
                <a16:creationId xmlns:a16="http://schemas.microsoft.com/office/drawing/2014/main" id="{D5CA9FAE-F243-4EB2-9BD1-BE500F121E35}"/>
              </a:ext>
            </a:extLst>
          </p:cNvPr>
          <p:cNvSpPr/>
          <p:nvPr/>
        </p:nvSpPr>
        <p:spPr>
          <a:xfrm flipH="1">
            <a:off x="4211599" y="3356975"/>
            <a:ext cx="3528748" cy="489201"/>
          </a:xfrm>
          <a:prstGeom prst="homePlate">
            <a:avLst>
              <a:gd name="adj" fmla="val 42063"/>
            </a:avLst>
          </a:prstGeom>
          <a:solidFill>
            <a:srgbClr val="0F8AB1"/>
          </a:solidFill>
          <a:ln>
            <a:noFill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OpenStack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中虚机迁移</a:t>
            </a:r>
          </a:p>
        </p:txBody>
      </p:sp>
      <p:sp>
        <p:nvSpPr>
          <p:cNvPr id="14" name="MH_Others_1">
            <a:extLst>
              <a:ext uri="{FF2B5EF4-FFF2-40B4-BE49-F238E27FC236}">
                <a16:creationId xmlns:a16="http://schemas.microsoft.com/office/drawing/2014/main" id="{92824CFB-AE60-429E-AAB8-6A16B2C4AB3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68055" y="1546586"/>
            <a:ext cx="1178832" cy="1166158"/>
          </a:xfrm>
          <a:prstGeom prst="hexagon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bIns="180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200" b="1" kern="0" dirty="0">
                <a:ln>
                  <a:solidFill>
                    <a:srgbClr val="FFFFFF"/>
                  </a:solidFill>
                </a:ln>
                <a:solidFill>
                  <a:srgbClr val="E15B0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</a:p>
        </p:txBody>
      </p:sp>
      <p:sp>
        <p:nvSpPr>
          <p:cNvPr id="15" name="MH_Others_2">
            <a:extLst>
              <a:ext uri="{FF2B5EF4-FFF2-40B4-BE49-F238E27FC236}">
                <a16:creationId xmlns:a16="http://schemas.microsoft.com/office/drawing/2014/main" id="{5C87272F-463E-41EE-A1D0-B704018F83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260718" y="2489671"/>
            <a:ext cx="772342" cy="764498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scene3d>
            <a:camera prst="orthographicFront"/>
            <a:lightRig rig="threePt" dir="t"/>
          </a:scene3d>
          <a:sp3d>
            <a:bevelT/>
            <a:bevelB/>
          </a:sp3d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kern="0" dirty="0">
                <a:ln>
                  <a:solidFill>
                    <a:srgbClr val="FFFFFF"/>
                  </a:solidFill>
                </a:ln>
                <a:solidFill>
                  <a:srgbClr val="0F8AB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sp>
        <p:nvSpPr>
          <p:cNvPr id="16" name="MH_Others_3">
            <a:extLst>
              <a:ext uri="{FF2B5EF4-FFF2-40B4-BE49-F238E27FC236}">
                <a16:creationId xmlns:a16="http://schemas.microsoft.com/office/drawing/2014/main" id="{E3B885D3-485E-4423-8365-5E71A47E8BC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 rot="5400000">
            <a:off x="-522288" y="3806826"/>
            <a:ext cx="2981325" cy="584200"/>
          </a:xfrm>
          <a:prstGeom prst="rect">
            <a:avLst/>
          </a:prstGeom>
          <a:noFill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kern="0" spc="500" dirty="0">
                <a:solidFill>
                  <a:srgbClr val="DDDDDD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  <a:endParaRPr lang="zh-CN" altLang="en-US" sz="3200" kern="0" spc="500" dirty="0">
              <a:solidFill>
                <a:srgbClr val="DDDDDD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7" name="MH_Number_1">
            <a:hlinkClick r:id="" action="ppaction://noaction"/>
            <a:extLst>
              <a:ext uri="{FF2B5EF4-FFF2-40B4-BE49-F238E27FC236}">
                <a16:creationId xmlns:a16="http://schemas.microsoft.com/office/drawing/2014/main" id="{FBFA4D22-A979-4891-93BC-E21D05510375}"/>
              </a:ext>
            </a:extLst>
          </p:cNvPr>
          <p:cNvSpPr/>
          <p:nvPr/>
        </p:nvSpPr>
        <p:spPr>
          <a:xfrm>
            <a:off x="3359868" y="4149054"/>
            <a:ext cx="935825" cy="489201"/>
          </a:xfrm>
          <a:custGeom>
            <a:avLst/>
            <a:gdLst>
              <a:gd name="connsiteX0" fmla="*/ 0 w 943532"/>
              <a:gd name="connsiteY0" fmla="*/ 0 h 360040"/>
              <a:gd name="connsiteX1" fmla="*/ 943532 w 943532"/>
              <a:gd name="connsiteY1" fmla="*/ 0 h 360040"/>
              <a:gd name="connsiteX2" fmla="*/ 792088 w 943532"/>
              <a:gd name="connsiteY2" fmla="*/ 180020 h 360040"/>
              <a:gd name="connsiteX3" fmla="*/ 943532 w 943532"/>
              <a:gd name="connsiteY3" fmla="*/ 360040 h 360040"/>
              <a:gd name="connsiteX4" fmla="*/ 0 w 943532"/>
              <a:gd name="connsiteY4" fmla="*/ 360040 h 36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3532" h="360040">
                <a:moveTo>
                  <a:pt x="0" y="0"/>
                </a:moveTo>
                <a:lnTo>
                  <a:pt x="943532" y="0"/>
                </a:lnTo>
                <a:lnTo>
                  <a:pt x="792088" y="180020"/>
                </a:lnTo>
                <a:lnTo>
                  <a:pt x="943532" y="360040"/>
                </a:lnTo>
                <a:lnTo>
                  <a:pt x="0" y="360040"/>
                </a:lnTo>
                <a:close/>
              </a:path>
            </a:pathLst>
          </a:custGeom>
          <a:solidFill>
            <a:srgbClr val="E15B09"/>
          </a:solidFill>
          <a:ln>
            <a:noFill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08000" bIns="0"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4</a:t>
            </a:r>
            <a:endParaRPr lang="zh-CN" altLang="en-US" sz="2000" b="1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8" name="MH_Entry_1">
            <a:hlinkClick r:id="" action="ppaction://noaction"/>
            <a:extLst>
              <a:ext uri="{FF2B5EF4-FFF2-40B4-BE49-F238E27FC236}">
                <a16:creationId xmlns:a16="http://schemas.microsoft.com/office/drawing/2014/main" id="{11F5839D-26B6-4715-BF7A-43C650731827}"/>
              </a:ext>
            </a:extLst>
          </p:cNvPr>
          <p:cNvSpPr/>
          <p:nvPr/>
        </p:nvSpPr>
        <p:spPr>
          <a:xfrm flipH="1">
            <a:off x="4211599" y="4149054"/>
            <a:ext cx="3528750" cy="489201"/>
          </a:xfrm>
          <a:prstGeom prst="homePlate">
            <a:avLst>
              <a:gd name="adj" fmla="val 42063"/>
            </a:avLst>
          </a:prstGeom>
          <a:solidFill>
            <a:srgbClr val="0F8AB1"/>
          </a:solidFill>
          <a:ln>
            <a:noFill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ctr">
            <a:normAutofit/>
          </a:bodyPr>
          <a:lstStyle/>
          <a:p>
            <a:pPr algn="ctr">
              <a:spcAft>
                <a:spcPts val="600"/>
              </a:spcAft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虚拟机热迁移与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</a:p>
        </p:txBody>
      </p:sp>
      <p:sp>
        <p:nvSpPr>
          <p:cNvPr id="19" name="MH_Number_1">
            <a:hlinkClick r:id="" action="ppaction://noaction"/>
            <a:extLst>
              <a:ext uri="{FF2B5EF4-FFF2-40B4-BE49-F238E27FC236}">
                <a16:creationId xmlns:a16="http://schemas.microsoft.com/office/drawing/2014/main" id="{73C2287E-169D-4766-9E31-C5CED37D4F90}"/>
              </a:ext>
            </a:extLst>
          </p:cNvPr>
          <p:cNvSpPr/>
          <p:nvPr/>
        </p:nvSpPr>
        <p:spPr>
          <a:xfrm>
            <a:off x="3359868" y="4941133"/>
            <a:ext cx="935825" cy="489201"/>
          </a:xfrm>
          <a:custGeom>
            <a:avLst/>
            <a:gdLst>
              <a:gd name="connsiteX0" fmla="*/ 0 w 943532"/>
              <a:gd name="connsiteY0" fmla="*/ 0 h 360040"/>
              <a:gd name="connsiteX1" fmla="*/ 943532 w 943532"/>
              <a:gd name="connsiteY1" fmla="*/ 0 h 360040"/>
              <a:gd name="connsiteX2" fmla="*/ 792088 w 943532"/>
              <a:gd name="connsiteY2" fmla="*/ 180020 h 360040"/>
              <a:gd name="connsiteX3" fmla="*/ 943532 w 943532"/>
              <a:gd name="connsiteY3" fmla="*/ 360040 h 360040"/>
              <a:gd name="connsiteX4" fmla="*/ 0 w 943532"/>
              <a:gd name="connsiteY4" fmla="*/ 360040 h 36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3532" h="360040">
                <a:moveTo>
                  <a:pt x="0" y="0"/>
                </a:moveTo>
                <a:lnTo>
                  <a:pt x="943532" y="0"/>
                </a:lnTo>
                <a:lnTo>
                  <a:pt x="792088" y="180020"/>
                </a:lnTo>
                <a:lnTo>
                  <a:pt x="943532" y="360040"/>
                </a:lnTo>
                <a:lnTo>
                  <a:pt x="0" y="360040"/>
                </a:lnTo>
                <a:close/>
              </a:path>
            </a:pathLst>
          </a:custGeom>
          <a:solidFill>
            <a:srgbClr val="E15B09"/>
          </a:solidFill>
          <a:ln>
            <a:noFill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108000" bIns="0"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</a:t>
            </a:r>
            <a:endParaRPr lang="zh-CN" altLang="en-US" sz="2000" b="1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0" name="MH_Entry_1">
            <a:hlinkClick r:id="" action="ppaction://noaction"/>
            <a:extLst>
              <a:ext uri="{FF2B5EF4-FFF2-40B4-BE49-F238E27FC236}">
                <a16:creationId xmlns:a16="http://schemas.microsoft.com/office/drawing/2014/main" id="{FD00A5E6-824B-4514-831C-45F277853357}"/>
              </a:ext>
            </a:extLst>
          </p:cNvPr>
          <p:cNvSpPr/>
          <p:nvPr/>
        </p:nvSpPr>
        <p:spPr>
          <a:xfrm flipH="1">
            <a:off x="4211599" y="4941133"/>
            <a:ext cx="3528752" cy="489201"/>
          </a:xfrm>
          <a:prstGeom prst="homePlate">
            <a:avLst>
              <a:gd name="adj" fmla="val 42063"/>
            </a:avLst>
          </a:prstGeom>
          <a:solidFill>
            <a:srgbClr val="0F8AB1"/>
          </a:solidFill>
          <a:ln>
            <a:noFill/>
          </a:ln>
          <a:scene3d>
            <a:camera prst="orthographicFront"/>
            <a:lightRig rig="threePt" dir="t"/>
          </a:scene3d>
          <a:sp3d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anchor="ctr">
            <a:normAutofit fontScale="92500"/>
          </a:bodyPr>
          <a:lstStyle/>
          <a:p>
            <a:pPr algn="ctr">
              <a:spcAft>
                <a:spcPts val="600"/>
              </a:spcAft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OpenStack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中虚拟机热迁移运维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4D992F-16CD-42FB-851E-1D6F5AE20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720" y="3081000"/>
            <a:ext cx="5040560" cy="696000"/>
          </a:xfrm>
        </p:spPr>
        <p:txBody>
          <a:bodyPr/>
          <a:lstStyle/>
          <a:p>
            <a:r>
              <a:rPr lang="en-US" altLang="zh-CN" sz="3200" dirty="0"/>
              <a:t>OpenStack</a:t>
            </a:r>
            <a:r>
              <a:rPr lang="zh-CN" altLang="en-US" sz="3200" dirty="0"/>
              <a:t>中虚机迁移</a:t>
            </a:r>
          </a:p>
        </p:txBody>
      </p:sp>
    </p:spTree>
    <p:extLst>
      <p:ext uri="{BB962C8B-B14F-4D97-AF65-F5344CB8AC3E}">
        <p14:creationId xmlns:p14="http://schemas.microsoft.com/office/powerpoint/2010/main" val="3389717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D522FB6-E41F-1645-BFB9-9E74FA4641D5}"/>
              </a:ext>
            </a:extLst>
          </p:cNvPr>
          <p:cNvSpPr/>
          <p:nvPr/>
        </p:nvSpPr>
        <p:spPr>
          <a:xfrm>
            <a:off x="755576" y="1066580"/>
            <a:ext cx="6984776" cy="654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+mj-lt"/>
              </a:rPr>
              <a:t>OpenStack</a:t>
            </a:r>
            <a:r>
              <a:rPr lang="zh-CN" altLang="en-US" sz="2800" dirty="0">
                <a:latin typeface="+mj-lt"/>
              </a:rPr>
              <a:t>中虚拟机迁移功能：</a:t>
            </a:r>
            <a:endParaRPr lang="en-US" altLang="zh-CN" sz="2800" dirty="0">
              <a:latin typeface="+mj-lt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54D992F-16CD-42FB-851E-1D6F5AE20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OpenStack</a:t>
            </a:r>
            <a:r>
              <a:rPr lang="zh-CN" altLang="en-US" dirty="0"/>
              <a:t>中虚机迁移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44ABC1-D634-49DD-B694-0EF738D0FC84}"/>
              </a:ext>
            </a:extLst>
          </p:cNvPr>
          <p:cNvSpPr txBox="1"/>
          <p:nvPr/>
        </p:nvSpPr>
        <p:spPr>
          <a:xfrm>
            <a:off x="755576" y="5229200"/>
            <a:ext cx="556261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/>
              <a:t>冷迁移：非在线迁移</a:t>
            </a:r>
            <a:endParaRPr kumimoji="1" lang="en-US" altLang="zh-CN" sz="2400" b="1" dirty="0"/>
          </a:p>
          <a:p>
            <a:endParaRPr kumimoji="1" lang="en-US" altLang="zh-CN" sz="2400" b="1" dirty="0"/>
          </a:p>
          <a:p>
            <a:r>
              <a:rPr kumimoji="1" lang="zh-CN" altLang="en-US" sz="2000" dirty="0"/>
              <a:t>命令：</a:t>
            </a:r>
            <a:r>
              <a:rPr kumimoji="1" lang="en-US" altLang="zh-CN" sz="2000" dirty="0"/>
              <a:t>nova migrate &lt;server&gt;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44851F-92F3-4FFA-8E2F-52CD15158C96}"/>
              </a:ext>
            </a:extLst>
          </p:cNvPr>
          <p:cNvSpPr txBox="1"/>
          <p:nvPr/>
        </p:nvSpPr>
        <p:spPr>
          <a:xfrm>
            <a:off x="755576" y="2428726"/>
            <a:ext cx="723731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/>
              <a:t>热迁移：在线迁移</a:t>
            </a:r>
            <a:endParaRPr kumimoji="1" lang="en-US" altLang="zh-CN" sz="2400" b="1" dirty="0"/>
          </a:p>
          <a:p>
            <a:endParaRPr kumimoji="1" lang="en-US" altLang="zh-CN" sz="2000" dirty="0"/>
          </a:p>
          <a:p>
            <a:pPr marL="514350" indent="-514350">
              <a:buFont typeface="+mj-lt"/>
              <a:buAutoNum type="alphaLcParenR"/>
            </a:pPr>
            <a:r>
              <a:rPr kumimoji="1" lang="zh-CN" altLang="en-US" sz="2000" dirty="0"/>
              <a:t>有共享存储迁移</a:t>
            </a:r>
            <a:endParaRPr kumimoji="1" lang="en-US" altLang="zh-CN" sz="2000" dirty="0"/>
          </a:p>
          <a:p>
            <a:r>
              <a:rPr kumimoji="1" lang="zh-CN" altLang="en-US" sz="2000" dirty="0"/>
              <a:t>命令：</a:t>
            </a:r>
            <a:r>
              <a:rPr kumimoji="1" lang="en-US" altLang="zh-CN" sz="2000" dirty="0"/>
              <a:t>nova live-migration &lt;server&gt; [&lt;host&gt;]</a:t>
            </a:r>
          </a:p>
          <a:p>
            <a:pPr marL="514350" indent="-514350">
              <a:buFont typeface="+mj-lt"/>
              <a:buAutoNum type="alphaLcParenR" startAt="2"/>
            </a:pPr>
            <a:r>
              <a:rPr kumimoji="1" lang="zh-CN" altLang="en-US" sz="2000" dirty="0"/>
              <a:t>无共享存储迁移</a:t>
            </a:r>
            <a:endParaRPr kumimoji="1" lang="en-US" altLang="zh-CN" sz="2000" dirty="0"/>
          </a:p>
          <a:p>
            <a:r>
              <a:rPr kumimoji="1" lang="zh-CN" altLang="en-US" sz="2000" dirty="0"/>
              <a:t>命令： </a:t>
            </a:r>
            <a:r>
              <a:rPr kumimoji="1" lang="en-US" altLang="zh-CN" sz="2000" dirty="0"/>
              <a:t>nova live-migration --block-migrate  &lt;server&gt; [&lt;host&gt;]</a:t>
            </a:r>
          </a:p>
        </p:txBody>
      </p:sp>
    </p:spTree>
    <p:extLst>
      <p:ext uri="{BB962C8B-B14F-4D97-AF65-F5344CB8AC3E}">
        <p14:creationId xmlns:p14="http://schemas.microsoft.com/office/powerpoint/2010/main" val="3656367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CAE2140-F5B6-2049-9EF3-39CAAC836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1" y="1124744"/>
            <a:ext cx="6552728" cy="5059316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6774C0C5-5CF2-40B7-9735-4664C86A6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云平台热迁移流程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728632-77D9-4AB1-A216-0940802B8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546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E819DD-D4C2-AF44-AEF7-685659415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56792"/>
            <a:ext cx="8316416" cy="4654545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37E9BF2E-2AF5-4733-908C-789BC9F8B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Google</a:t>
            </a:r>
            <a:r>
              <a:rPr lang="zh-CN" altLang="en-US" dirty="0"/>
              <a:t>云平台热迁移流程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F6EFA8-2CFF-4523-BF46-13450669C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06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98DB9BD-BCC9-4C41-B70E-2574CF529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853502"/>
            <a:ext cx="7937500" cy="55499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0BE4E0A0-0F3D-4449-AAFD-E7F9415AB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XEN</a:t>
            </a:r>
            <a:r>
              <a:rPr lang="zh-CN" altLang="en-US" dirty="0"/>
              <a:t>热迁移流程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57E37E-7F5E-4615-8137-24A980641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05420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B6CE4C0-FD3F-8647-A349-4CDA6A2246CE}"/>
              </a:ext>
            </a:extLst>
          </p:cNvPr>
          <p:cNvSpPr/>
          <p:nvPr/>
        </p:nvSpPr>
        <p:spPr>
          <a:xfrm>
            <a:off x="827584" y="1428337"/>
            <a:ext cx="6696744" cy="654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虚拟机热迁移流程：</a:t>
            </a:r>
            <a:endParaRPr lang="en-US" altLang="zh-CN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6FA319E-621A-3349-A5AC-05721827E0A2}"/>
              </a:ext>
            </a:extLst>
          </p:cNvPr>
          <p:cNvSpPr txBox="1"/>
          <p:nvPr/>
        </p:nvSpPr>
        <p:spPr>
          <a:xfrm>
            <a:off x="827584" y="2708920"/>
            <a:ext cx="484940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Pre-migration</a:t>
            </a:r>
            <a:r>
              <a:rPr kumimoji="1" lang="zh-CN" altLang="en-US" sz="2000" dirty="0"/>
              <a:t>（迁移前准备工作）</a:t>
            </a:r>
            <a:endParaRPr kumimoji="1" lang="en-US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Reservation</a:t>
            </a:r>
            <a:r>
              <a:rPr kumimoji="1" lang="zh-CN" altLang="en-US" sz="2000" dirty="0"/>
              <a:t>（预先保留资源）</a:t>
            </a:r>
            <a:endParaRPr kumimoji="1" lang="en-US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Iterative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pre-copy</a:t>
            </a:r>
            <a:r>
              <a:rPr kumimoji="1" lang="zh-CN" altLang="en-US" sz="2000" dirty="0"/>
              <a:t>（迭代拷贝内存）</a:t>
            </a:r>
            <a:endParaRPr kumimoji="1" lang="en-US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Stop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and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copy</a:t>
            </a:r>
            <a:r>
              <a:rPr kumimoji="1" lang="zh-CN" altLang="en-US" sz="2000" dirty="0"/>
              <a:t>（暂停虚机拷贝内存）</a:t>
            </a:r>
            <a:endParaRPr kumimoji="1" lang="en-US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Commitment</a:t>
            </a:r>
            <a:r>
              <a:rPr kumimoji="1" lang="zh-CN" altLang="en-US" sz="2000" dirty="0"/>
              <a:t>（提交迁移）</a:t>
            </a:r>
            <a:endParaRPr kumimoji="1" lang="en-US" altLang="zh-CN" sz="2000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DF42D82-F92B-4C43-8D60-62A277DCA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OpenStack</a:t>
            </a:r>
            <a:r>
              <a:rPr lang="zh-CN" altLang="en-US" dirty="0"/>
              <a:t>中虚机热迁移</a:t>
            </a:r>
          </a:p>
        </p:txBody>
      </p:sp>
    </p:spTree>
    <p:extLst>
      <p:ext uri="{BB962C8B-B14F-4D97-AF65-F5344CB8AC3E}">
        <p14:creationId xmlns:p14="http://schemas.microsoft.com/office/powerpoint/2010/main" val="1270806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>
            <a:extLst>
              <a:ext uri="{FF2B5EF4-FFF2-40B4-BE49-F238E27FC236}">
                <a16:creationId xmlns:a16="http://schemas.microsoft.com/office/drawing/2014/main" id="{57FD70BA-D056-1E4A-B05B-00132CF23E37}"/>
              </a:ext>
            </a:extLst>
          </p:cNvPr>
          <p:cNvSpPr/>
          <p:nvPr/>
        </p:nvSpPr>
        <p:spPr>
          <a:xfrm>
            <a:off x="611560" y="1700808"/>
            <a:ext cx="2088232" cy="5040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迁移前准备工作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9841D714-8C49-F54B-BC7C-17BA1BFFFFD8}"/>
              </a:ext>
            </a:extLst>
          </p:cNvPr>
          <p:cNvSpPr/>
          <p:nvPr/>
        </p:nvSpPr>
        <p:spPr>
          <a:xfrm>
            <a:off x="611560" y="242088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预先保留资源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3D3E3523-EA7D-074B-872B-3A82B6139C2F}"/>
              </a:ext>
            </a:extLst>
          </p:cNvPr>
          <p:cNvSpPr/>
          <p:nvPr/>
        </p:nvSpPr>
        <p:spPr>
          <a:xfrm>
            <a:off x="611560" y="314096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迭代拷贝内存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48D710D4-1837-C843-BA2F-C900BA690E80}"/>
              </a:ext>
            </a:extLst>
          </p:cNvPr>
          <p:cNvSpPr/>
          <p:nvPr/>
        </p:nvSpPr>
        <p:spPr>
          <a:xfrm>
            <a:off x="611560" y="386104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暂停虚机拷贝内存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BE3E0C4B-035B-FF4C-84E5-D25A39F99B2D}"/>
              </a:ext>
            </a:extLst>
          </p:cNvPr>
          <p:cNvSpPr/>
          <p:nvPr/>
        </p:nvSpPr>
        <p:spPr>
          <a:xfrm>
            <a:off x="611560" y="458112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提交迁移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1915FA6-A1A8-5E40-946A-3F56E4293384}"/>
              </a:ext>
            </a:extLst>
          </p:cNvPr>
          <p:cNvSpPr/>
          <p:nvPr/>
        </p:nvSpPr>
        <p:spPr>
          <a:xfrm>
            <a:off x="3302493" y="1700808"/>
            <a:ext cx="2133603" cy="21602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400" dirty="0"/>
              <a:t>Compute node A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8DFBC71-B833-AB4F-88F3-F20371AF53A3}"/>
              </a:ext>
            </a:extLst>
          </p:cNvPr>
          <p:cNvSpPr/>
          <p:nvPr/>
        </p:nvSpPr>
        <p:spPr>
          <a:xfrm>
            <a:off x="6156176" y="1700808"/>
            <a:ext cx="2133603" cy="21602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400" dirty="0"/>
              <a:t>Compute node B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AFF6C167-1FA2-EB4B-BADD-CD0B9D7FFC5F}"/>
              </a:ext>
            </a:extLst>
          </p:cNvPr>
          <p:cNvSpPr/>
          <p:nvPr/>
        </p:nvSpPr>
        <p:spPr>
          <a:xfrm>
            <a:off x="3757226" y="2708920"/>
            <a:ext cx="1224136" cy="93610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VM A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Active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A9FE4C6-6406-054C-A57A-492FEFD1E10C}"/>
              </a:ext>
            </a:extLst>
          </p:cNvPr>
          <p:cNvSpPr txBox="1"/>
          <p:nvPr/>
        </p:nvSpPr>
        <p:spPr>
          <a:xfrm>
            <a:off x="3337900" y="4900518"/>
            <a:ext cx="4961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在计算节点</a:t>
            </a:r>
            <a:r>
              <a:rPr kumimoji="1" lang="en-US" altLang="zh-CN" dirty="0"/>
              <a:t>A</a:t>
            </a:r>
            <a:r>
              <a:rPr kumimoji="1" lang="zh-CN" altLang="en-US" dirty="0"/>
              <a:t>上运行的虚机</a:t>
            </a:r>
            <a:r>
              <a:rPr kumimoji="1" lang="en-US" altLang="zh-CN" dirty="0"/>
              <a:t>A</a:t>
            </a:r>
            <a:r>
              <a:rPr kumimoji="1" lang="zh-CN" altLang="en-US" dirty="0"/>
              <a:t>，调度器选择主机</a:t>
            </a:r>
            <a:r>
              <a:rPr kumimoji="1" lang="en-US" altLang="zh-CN" dirty="0"/>
              <a:t>B</a:t>
            </a:r>
          </a:p>
          <a:p>
            <a:r>
              <a:rPr kumimoji="1" lang="zh-CN" altLang="en-US" dirty="0"/>
              <a:t>作为迁移目的主机</a:t>
            </a:r>
            <a:endParaRPr kumimoji="1" lang="en-US" altLang="zh-CN" dirty="0"/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D7DA5D73-D536-314B-B10E-BA44AFF34EE4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5436096" y="2780928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>
            <a:extLst>
              <a:ext uri="{FF2B5EF4-FFF2-40B4-BE49-F238E27FC236}">
                <a16:creationId xmlns:a16="http://schemas.microsoft.com/office/drawing/2014/main" id="{72E2B50B-EDCC-4842-B7F2-FBBE8D31C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OpenStack</a:t>
            </a:r>
            <a:r>
              <a:rPr lang="zh-CN" altLang="en-US" dirty="0"/>
              <a:t>中虚机热迁移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0593FA-1BEF-4D59-8531-C0815C4BB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1017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90D20028-3CF6-3641-B8D0-DDC6507851BD}"/>
              </a:ext>
            </a:extLst>
          </p:cNvPr>
          <p:cNvSpPr/>
          <p:nvPr/>
        </p:nvSpPr>
        <p:spPr>
          <a:xfrm>
            <a:off x="611560" y="170080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迁移前准备工作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8CD09211-6719-E44B-8F64-949D50CFF563}"/>
              </a:ext>
            </a:extLst>
          </p:cNvPr>
          <p:cNvSpPr/>
          <p:nvPr/>
        </p:nvSpPr>
        <p:spPr>
          <a:xfrm>
            <a:off x="611560" y="2420888"/>
            <a:ext cx="2088232" cy="5040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预先保留资源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1CD870E2-35DD-CB4B-B77D-D95FA5A96945}"/>
              </a:ext>
            </a:extLst>
          </p:cNvPr>
          <p:cNvSpPr/>
          <p:nvPr/>
        </p:nvSpPr>
        <p:spPr>
          <a:xfrm>
            <a:off x="611560" y="314096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迭代拷贝内存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3A84976-D228-8A4C-A854-7B8AA3BA26E3}"/>
              </a:ext>
            </a:extLst>
          </p:cNvPr>
          <p:cNvSpPr/>
          <p:nvPr/>
        </p:nvSpPr>
        <p:spPr>
          <a:xfrm>
            <a:off x="611560" y="386104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暂停虚机拷贝内存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1E6236E3-7DBE-B141-92C0-FF19A4A38E2C}"/>
              </a:ext>
            </a:extLst>
          </p:cNvPr>
          <p:cNvSpPr/>
          <p:nvPr/>
        </p:nvSpPr>
        <p:spPr>
          <a:xfrm>
            <a:off x="611560" y="458112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提交迁移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9AF07AB-F6D4-AC4B-9188-C86012EDF472}"/>
              </a:ext>
            </a:extLst>
          </p:cNvPr>
          <p:cNvSpPr/>
          <p:nvPr/>
        </p:nvSpPr>
        <p:spPr>
          <a:xfrm>
            <a:off x="3302493" y="1700808"/>
            <a:ext cx="2133603" cy="21602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400" dirty="0"/>
              <a:t>Compute node A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679FF54-571E-9041-A1D0-3D6B36E210F6}"/>
              </a:ext>
            </a:extLst>
          </p:cNvPr>
          <p:cNvSpPr/>
          <p:nvPr/>
        </p:nvSpPr>
        <p:spPr>
          <a:xfrm>
            <a:off x="6156176" y="1700808"/>
            <a:ext cx="2133603" cy="21602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400" dirty="0"/>
              <a:t>Compute node B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6168E001-7FFE-754F-8196-A57192DFCFF6}"/>
              </a:ext>
            </a:extLst>
          </p:cNvPr>
          <p:cNvSpPr/>
          <p:nvPr/>
        </p:nvSpPr>
        <p:spPr>
          <a:xfrm>
            <a:off x="3757226" y="2708920"/>
            <a:ext cx="1224136" cy="93610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VM A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Active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777DBD-659C-2A48-873E-AAFC05ACDE0E}"/>
              </a:ext>
            </a:extLst>
          </p:cNvPr>
          <p:cNvSpPr txBox="1"/>
          <p:nvPr/>
        </p:nvSpPr>
        <p:spPr>
          <a:xfrm>
            <a:off x="3337900" y="4900518"/>
            <a:ext cx="5253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确认主机</a:t>
            </a:r>
            <a:r>
              <a:rPr kumimoji="1" lang="en-US" altLang="zh-CN" dirty="0"/>
              <a:t>B</a:t>
            </a:r>
            <a:r>
              <a:rPr kumimoji="1" lang="zh-CN" altLang="en-US" dirty="0"/>
              <a:t>可获取的资源，并保留虚机</a:t>
            </a:r>
            <a:r>
              <a:rPr kumimoji="1" lang="en-US" altLang="zh-CN" dirty="0"/>
              <a:t>A</a:t>
            </a:r>
            <a:r>
              <a:rPr kumimoji="1" lang="zh-CN" altLang="en-US" dirty="0"/>
              <a:t>所需资源</a:t>
            </a:r>
            <a:endParaRPr kumimoji="1" lang="en-US" altLang="zh-CN" dirty="0"/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31D9385D-6546-4F46-8ACE-7C0F488FE0C1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5436096" y="2780928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1864B8AB-2557-B747-9803-F3218EC333CB}"/>
              </a:ext>
            </a:extLst>
          </p:cNvPr>
          <p:cNvSpPr/>
          <p:nvPr/>
        </p:nvSpPr>
        <p:spPr>
          <a:xfrm>
            <a:off x="6610909" y="2709123"/>
            <a:ext cx="1224136" cy="936104"/>
          </a:xfrm>
          <a:prstGeom prst="roundRect">
            <a:avLst/>
          </a:prstGeom>
          <a:noFill/>
          <a:ln>
            <a:solidFill>
              <a:srgbClr val="FFE5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VM A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Reserved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20B6B4D0-7D89-49E1-8C0A-454C97D32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OpenStack</a:t>
            </a:r>
            <a:r>
              <a:rPr lang="zh-CN" altLang="en-US" dirty="0"/>
              <a:t>中虚机热迁移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704504-61C8-4B6D-A784-96DC58ABE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9816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A1028D60-2505-5C4E-8EFE-71626010B400}"/>
              </a:ext>
            </a:extLst>
          </p:cNvPr>
          <p:cNvSpPr/>
          <p:nvPr/>
        </p:nvSpPr>
        <p:spPr>
          <a:xfrm>
            <a:off x="611560" y="170080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迁移前准备工作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AB2CDBFE-0DC5-1B45-B3D4-71FE2DC48619}"/>
              </a:ext>
            </a:extLst>
          </p:cNvPr>
          <p:cNvSpPr/>
          <p:nvPr/>
        </p:nvSpPr>
        <p:spPr>
          <a:xfrm>
            <a:off x="611560" y="242088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预先保留资源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62542A8B-FE5D-9947-91EB-0EEE20B8DB66}"/>
              </a:ext>
            </a:extLst>
          </p:cNvPr>
          <p:cNvSpPr/>
          <p:nvPr/>
        </p:nvSpPr>
        <p:spPr>
          <a:xfrm>
            <a:off x="611560" y="3140968"/>
            <a:ext cx="2088232" cy="5040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迭代拷贝内存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F36A5087-41A6-1E43-89DF-71230C826087}"/>
              </a:ext>
            </a:extLst>
          </p:cNvPr>
          <p:cNvSpPr/>
          <p:nvPr/>
        </p:nvSpPr>
        <p:spPr>
          <a:xfrm>
            <a:off x="611560" y="386104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暂停虚机拷贝内存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3A822419-0745-DA46-A801-2D6DFDE3E0B8}"/>
              </a:ext>
            </a:extLst>
          </p:cNvPr>
          <p:cNvSpPr/>
          <p:nvPr/>
        </p:nvSpPr>
        <p:spPr>
          <a:xfrm>
            <a:off x="611560" y="458112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提交迁移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EC8EBA-2108-DC4D-9726-B05AD7F72CEC}"/>
              </a:ext>
            </a:extLst>
          </p:cNvPr>
          <p:cNvSpPr/>
          <p:nvPr/>
        </p:nvSpPr>
        <p:spPr>
          <a:xfrm>
            <a:off x="3302493" y="1700808"/>
            <a:ext cx="2133603" cy="21602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400" dirty="0"/>
              <a:t>Compute node A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C90FF1-1DC9-E045-A011-055D21F6BCFC}"/>
              </a:ext>
            </a:extLst>
          </p:cNvPr>
          <p:cNvSpPr/>
          <p:nvPr/>
        </p:nvSpPr>
        <p:spPr>
          <a:xfrm>
            <a:off x="6156176" y="1700808"/>
            <a:ext cx="2133603" cy="21602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400" dirty="0"/>
              <a:t>Compute node B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5F146F27-9491-5C4C-B604-866CB99D7339}"/>
              </a:ext>
            </a:extLst>
          </p:cNvPr>
          <p:cNvSpPr/>
          <p:nvPr/>
        </p:nvSpPr>
        <p:spPr>
          <a:xfrm>
            <a:off x="3757226" y="2708920"/>
            <a:ext cx="1224136" cy="93610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VM A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Active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1A460BB-8F73-1944-B651-3B98A4C27A8C}"/>
              </a:ext>
            </a:extLst>
          </p:cNvPr>
          <p:cNvSpPr txBox="1"/>
          <p:nvPr/>
        </p:nvSpPr>
        <p:spPr>
          <a:xfrm>
            <a:off x="3337900" y="4900518"/>
            <a:ext cx="5290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内存从主机</a:t>
            </a:r>
            <a:r>
              <a:rPr kumimoji="1" lang="en-US" altLang="zh-CN" dirty="0"/>
              <a:t>A</a:t>
            </a:r>
            <a:r>
              <a:rPr kumimoji="1" lang="zh-CN" altLang="en-US" dirty="0"/>
              <a:t>向主机</a:t>
            </a:r>
            <a:r>
              <a:rPr kumimoji="1" lang="en-US" altLang="zh-CN" dirty="0"/>
              <a:t>B</a:t>
            </a:r>
            <a:r>
              <a:rPr kumimoji="1" lang="zh-CN" altLang="en-US" dirty="0"/>
              <a:t>传输，迭代拷贝内存页脏数据</a:t>
            </a:r>
            <a:endParaRPr kumimoji="1" lang="en-US" altLang="zh-CN" dirty="0"/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83E561A5-7E8C-4B49-B755-3EC92A2EB4A4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5436096" y="2780928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D7E24D11-7A92-6A4B-AD23-CDD2012D228A}"/>
              </a:ext>
            </a:extLst>
          </p:cNvPr>
          <p:cNvSpPr/>
          <p:nvPr/>
        </p:nvSpPr>
        <p:spPr>
          <a:xfrm>
            <a:off x="6610909" y="2709123"/>
            <a:ext cx="1224136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VM A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Paused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4129BDB9-6DC8-CA4B-9EF8-4F1600B71626}"/>
              </a:ext>
            </a:extLst>
          </p:cNvPr>
          <p:cNvSpPr/>
          <p:nvPr/>
        </p:nvSpPr>
        <p:spPr>
          <a:xfrm>
            <a:off x="5076056" y="2780928"/>
            <a:ext cx="144016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B54462D-0108-BA4F-BA10-28166D4C11EC}"/>
              </a:ext>
            </a:extLst>
          </p:cNvPr>
          <p:cNvSpPr txBox="1"/>
          <p:nvPr/>
        </p:nvSpPr>
        <p:spPr>
          <a:xfrm>
            <a:off x="5364088" y="2761183"/>
            <a:ext cx="852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Copying</a:t>
            </a:r>
            <a:endParaRPr kumimoji="1" lang="zh-CN" altLang="en-US" sz="1600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742AD8D3-E8BC-4B1B-8EAF-CB6A9EF88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OpenStack</a:t>
            </a:r>
            <a:r>
              <a:rPr lang="zh-CN" altLang="en-US" dirty="0"/>
              <a:t>中虚机热迁移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AC34C4-4363-4078-A0C6-CBC662F70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596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991780D4-80A3-4842-9B00-9DEB804DCE54}"/>
              </a:ext>
            </a:extLst>
          </p:cNvPr>
          <p:cNvSpPr/>
          <p:nvPr/>
        </p:nvSpPr>
        <p:spPr>
          <a:xfrm>
            <a:off x="611560" y="170080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迁移前准备工作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51FC8372-A2D4-064C-BC21-67DDB76371B9}"/>
              </a:ext>
            </a:extLst>
          </p:cNvPr>
          <p:cNvSpPr/>
          <p:nvPr/>
        </p:nvSpPr>
        <p:spPr>
          <a:xfrm>
            <a:off x="611560" y="242088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预先保留资源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D5C485F4-0E87-7B42-92D0-BF8D436A4794}"/>
              </a:ext>
            </a:extLst>
          </p:cNvPr>
          <p:cNvSpPr/>
          <p:nvPr/>
        </p:nvSpPr>
        <p:spPr>
          <a:xfrm>
            <a:off x="611560" y="314096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迭代拷贝内存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8E5C0B09-D11D-0042-89F0-9ABBEDE47DE8}"/>
              </a:ext>
            </a:extLst>
          </p:cNvPr>
          <p:cNvSpPr/>
          <p:nvPr/>
        </p:nvSpPr>
        <p:spPr>
          <a:xfrm>
            <a:off x="611560" y="3861048"/>
            <a:ext cx="2088232" cy="5040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暂停虚机拷贝内存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052AABA7-9373-5640-B240-16B30A375BFA}"/>
              </a:ext>
            </a:extLst>
          </p:cNvPr>
          <p:cNvSpPr/>
          <p:nvPr/>
        </p:nvSpPr>
        <p:spPr>
          <a:xfrm>
            <a:off x="611560" y="458112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提交迁移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728A56-C578-B54D-8827-9D6CE4A70AF2}"/>
              </a:ext>
            </a:extLst>
          </p:cNvPr>
          <p:cNvSpPr/>
          <p:nvPr/>
        </p:nvSpPr>
        <p:spPr>
          <a:xfrm>
            <a:off x="3302493" y="1700808"/>
            <a:ext cx="2133603" cy="21602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400" dirty="0"/>
              <a:t>Compute node A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EA5C17E-FB5D-434C-8C86-0F2C4CC14920}"/>
              </a:ext>
            </a:extLst>
          </p:cNvPr>
          <p:cNvSpPr/>
          <p:nvPr/>
        </p:nvSpPr>
        <p:spPr>
          <a:xfrm>
            <a:off x="6156176" y="1700808"/>
            <a:ext cx="2133603" cy="21602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400" dirty="0"/>
              <a:t>Compute node B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9B43F08D-D275-5545-9546-E53B59837CA0}"/>
              </a:ext>
            </a:extLst>
          </p:cNvPr>
          <p:cNvSpPr/>
          <p:nvPr/>
        </p:nvSpPr>
        <p:spPr>
          <a:xfrm>
            <a:off x="3757226" y="2708920"/>
            <a:ext cx="1224136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VM A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Paused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719A5F4-AB17-0140-9967-F9421B9BF546}"/>
              </a:ext>
            </a:extLst>
          </p:cNvPr>
          <p:cNvSpPr txBox="1"/>
          <p:nvPr/>
        </p:nvSpPr>
        <p:spPr>
          <a:xfrm>
            <a:off x="3337900" y="4900518"/>
            <a:ext cx="474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暂停虚机继续拷贝剩余内存页和</a:t>
            </a:r>
            <a:r>
              <a:rPr kumimoji="1" lang="en-US" altLang="zh-CN" dirty="0"/>
              <a:t>CPU</a:t>
            </a:r>
            <a:r>
              <a:rPr kumimoji="1" lang="zh-CN" altLang="en-US" dirty="0"/>
              <a:t>状态信息</a:t>
            </a:r>
            <a:endParaRPr kumimoji="1" lang="en-US" altLang="zh-CN" dirty="0"/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3F1DDBD3-9EAD-7340-A468-457C6AE34A58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5436096" y="2780928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A16701A4-52C0-C341-9376-629E5D6FE0DD}"/>
              </a:ext>
            </a:extLst>
          </p:cNvPr>
          <p:cNvSpPr/>
          <p:nvPr/>
        </p:nvSpPr>
        <p:spPr>
          <a:xfrm>
            <a:off x="6610909" y="2709123"/>
            <a:ext cx="1224136" cy="93610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VM A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Paused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972BA13E-45A4-1246-9F8B-E497E704D542}"/>
              </a:ext>
            </a:extLst>
          </p:cNvPr>
          <p:cNvSpPr/>
          <p:nvPr/>
        </p:nvSpPr>
        <p:spPr>
          <a:xfrm>
            <a:off x="5076056" y="2780928"/>
            <a:ext cx="1440160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3D9FE7D-2974-0046-8A84-EC7CA1AF80BD}"/>
              </a:ext>
            </a:extLst>
          </p:cNvPr>
          <p:cNvSpPr txBox="1"/>
          <p:nvPr/>
        </p:nvSpPr>
        <p:spPr>
          <a:xfrm>
            <a:off x="5364088" y="2761183"/>
            <a:ext cx="602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Copy</a:t>
            </a:r>
            <a:endParaRPr kumimoji="1" lang="zh-CN" altLang="en-US" sz="1600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6940AF64-1C63-4FC7-88C7-DBF87007E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OpenStack</a:t>
            </a:r>
            <a:r>
              <a:rPr lang="zh-CN" altLang="en-US" dirty="0"/>
              <a:t>中虚机热迁移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8C5120-189D-406C-95BE-203C876C6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203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E6D579AA-82A9-452D-9F5A-BEA0431BC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788" y="2758235"/>
            <a:ext cx="3816424" cy="696000"/>
          </a:xfrm>
        </p:spPr>
        <p:txBody>
          <a:bodyPr/>
          <a:lstStyle/>
          <a:p>
            <a:r>
              <a:rPr lang="zh-CN" altLang="en-US" sz="3200" dirty="0">
                <a:sym typeface="微软雅黑" panose="020B0503020204020204" pitchFamily="34" charset="-122"/>
              </a:rPr>
              <a:t>虚拟机迁移概况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64329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>
            <a:extLst>
              <a:ext uri="{FF2B5EF4-FFF2-40B4-BE49-F238E27FC236}">
                <a16:creationId xmlns:a16="http://schemas.microsoft.com/office/drawing/2014/main" id="{6E0D2AD3-75D2-0840-9F1B-A68A0DBFA26A}"/>
              </a:ext>
            </a:extLst>
          </p:cNvPr>
          <p:cNvSpPr/>
          <p:nvPr/>
        </p:nvSpPr>
        <p:spPr>
          <a:xfrm>
            <a:off x="611560" y="170080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迁移前准备工作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34AFB5AC-9D52-0A40-A44A-C227D29A5012}"/>
              </a:ext>
            </a:extLst>
          </p:cNvPr>
          <p:cNvSpPr/>
          <p:nvPr/>
        </p:nvSpPr>
        <p:spPr>
          <a:xfrm>
            <a:off x="611560" y="242088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预先保留资源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C8BF2708-0076-3740-9D06-FBFF49641107}"/>
              </a:ext>
            </a:extLst>
          </p:cNvPr>
          <p:cNvSpPr/>
          <p:nvPr/>
        </p:nvSpPr>
        <p:spPr>
          <a:xfrm>
            <a:off x="611560" y="314096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迭代拷贝内存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57A885EF-76EA-DC49-A17F-BF19364C2F34}"/>
              </a:ext>
            </a:extLst>
          </p:cNvPr>
          <p:cNvSpPr/>
          <p:nvPr/>
        </p:nvSpPr>
        <p:spPr>
          <a:xfrm>
            <a:off x="611560" y="3861048"/>
            <a:ext cx="2088232" cy="50405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暂停虚机拷贝内存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FBE6614-FAEF-2A4A-B337-E84F39DA7DC9}"/>
              </a:ext>
            </a:extLst>
          </p:cNvPr>
          <p:cNvSpPr/>
          <p:nvPr/>
        </p:nvSpPr>
        <p:spPr>
          <a:xfrm>
            <a:off x="611560" y="4581128"/>
            <a:ext cx="2088232" cy="504056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提交迁移</a:t>
            </a:r>
            <a:endParaRPr lang="en-US" altLang="zh-CN" b="1" dirty="0">
              <a:solidFill>
                <a:schemeClr val="tx1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3183B93-3C4A-5344-8DCD-50864236C803}"/>
              </a:ext>
            </a:extLst>
          </p:cNvPr>
          <p:cNvSpPr/>
          <p:nvPr/>
        </p:nvSpPr>
        <p:spPr>
          <a:xfrm>
            <a:off x="3302493" y="1700808"/>
            <a:ext cx="2133603" cy="21602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400" dirty="0"/>
              <a:t>Compute node A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2B7DD9A-9A33-8E44-BC30-8791EBE23F76}"/>
              </a:ext>
            </a:extLst>
          </p:cNvPr>
          <p:cNvSpPr/>
          <p:nvPr/>
        </p:nvSpPr>
        <p:spPr>
          <a:xfrm>
            <a:off x="6156176" y="1700808"/>
            <a:ext cx="2133603" cy="216024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400" dirty="0"/>
              <a:t>Compute node B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0E0E94-E24F-E34D-89A0-9ABA6D717191}"/>
              </a:ext>
            </a:extLst>
          </p:cNvPr>
          <p:cNvSpPr txBox="1"/>
          <p:nvPr/>
        </p:nvSpPr>
        <p:spPr>
          <a:xfrm>
            <a:off x="3337900" y="4900518"/>
            <a:ext cx="3280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计算节点</a:t>
            </a:r>
            <a:r>
              <a:rPr kumimoji="1" lang="en-US" altLang="zh-CN" dirty="0"/>
              <a:t>B</a:t>
            </a:r>
            <a:r>
              <a:rPr kumimoji="1" lang="zh-CN" altLang="en-US" dirty="0"/>
              <a:t>成为虚机</a:t>
            </a:r>
            <a:r>
              <a:rPr kumimoji="1" lang="en-US" altLang="zh-CN" dirty="0"/>
              <a:t>A</a:t>
            </a:r>
            <a:r>
              <a:rPr kumimoji="1" lang="zh-CN" altLang="en-US" dirty="0"/>
              <a:t>的宿主机</a:t>
            </a:r>
            <a:endParaRPr kumimoji="1" lang="en-US" altLang="zh-CN" dirty="0"/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817E3E28-501A-7947-9F78-7679E6C7CF40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5436096" y="2780928"/>
            <a:ext cx="7200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862800EF-4A44-3B44-8A78-5DFB5F067999}"/>
              </a:ext>
            </a:extLst>
          </p:cNvPr>
          <p:cNvSpPr/>
          <p:nvPr/>
        </p:nvSpPr>
        <p:spPr>
          <a:xfrm>
            <a:off x="6610909" y="2709123"/>
            <a:ext cx="1224136" cy="936104"/>
          </a:xfrm>
          <a:prstGeom prst="round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VM A</a:t>
            </a:r>
          </a:p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Active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9B5F2E55-F013-415E-82C0-7BCD9139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OpenStack</a:t>
            </a:r>
            <a:r>
              <a:rPr lang="zh-CN" altLang="en-US" dirty="0"/>
              <a:t>中虚机热迁移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32D983-87FA-4107-AD19-4BF5B0F8F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862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ED81B71-9718-D84D-874E-E3F85DED4BB2}"/>
              </a:ext>
            </a:extLst>
          </p:cNvPr>
          <p:cNvSpPr txBox="1"/>
          <p:nvPr/>
        </p:nvSpPr>
        <p:spPr>
          <a:xfrm>
            <a:off x="323528" y="1196752"/>
            <a:ext cx="842493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 err="1"/>
              <a:t>live_migration_completion_timeout</a:t>
            </a:r>
            <a:r>
              <a:rPr lang="zh-CN" altLang="en-US" dirty="0"/>
              <a:t> 完成迁移任务允许的最大时间</a:t>
            </a:r>
            <a:endParaRPr lang="en-US" altLang="zh-CN" dirty="0"/>
          </a:p>
          <a:p>
            <a:r>
              <a:rPr lang="zh-CN" altLang="en-US" dirty="0"/>
              <a:t>（总迁移任务超时时间 </a:t>
            </a:r>
            <a:r>
              <a:rPr lang="en-US" altLang="zh-CN" dirty="0"/>
              <a:t>=</a:t>
            </a:r>
            <a:r>
              <a:rPr lang="zh-CN" altLang="en-US" dirty="0"/>
              <a:t>（内存 </a:t>
            </a:r>
            <a:r>
              <a:rPr lang="en-US" altLang="zh-CN" dirty="0"/>
              <a:t>+ </a:t>
            </a:r>
            <a:r>
              <a:rPr lang="zh-CN" altLang="en-US" dirty="0"/>
              <a:t>磁盘）</a:t>
            </a:r>
            <a:r>
              <a:rPr lang="en-US" altLang="zh-CN" dirty="0"/>
              <a:t>* </a:t>
            </a:r>
            <a:r>
              <a:rPr lang="en" altLang="zh-CN" dirty="0"/>
              <a:t>live_migration_completion_timeout </a:t>
            </a:r>
            <a:r>
              <a:rPr lang="zh-CN" altLang="en-US" dirty="0"/>
              <a:t>）</a:t>
            </a:r>
            <a:endParaRPr lang="en" altLang="zh-CN" dirty="0"/>
          </a:p>
          <a:p>
            <a:r>
              <a:rPr lang="en" altLang="zh-CN" dirty="0"/>
              <a:t>live_migration_progress_timeout  </a:t>
            </a:r>
            <a:r>
              <a:rPr lang="zh-CN" altLang="en-US" dirty="0"/>
              <a:t>完成内存拷贝过程的最大时间</a:t>
            </a:r>
            <a:endParaRPr lang="en" altLang="zh-CN" dirty="0"/>
          </a:p>
          <a:p>
            <a:endParaRPr lang="en" altLang="zh-CN" dirty="0"/>
          </a:p>
          <a:p>
            <a:r>
              <a:rPr lang="en" altLang="zh-CN" dirty="0" err="1"/>
              <a:t>live_migration_downtime</a:t>
            </a:r>
            <a:r>
              <a:rPr lang="zh-CN" altLang="en-US" dirty="0"/>
              <a:t> 迁移</a:t>
            </a:r>
            <a:r>
              <a:rPr lang="en-US" altLang="zh-CN" dirty="0"/>
              <a:t>downtime</a:t>
            </a:r>
            <a:r>
              <a:rPr lang="zh-CN" altLang="en-US" dirty="0"/>
              <a:t>总时间（毫秒）</a:t>
            </a:r>
            <a:endParaRPr lang="en" altLang="zh-CN" dirty="0"/>
          </a:p>
          <a:p>
            <a:r>
              <a:rPr lang="en" altLang="zh-CN" dirty="0" err="1"/>
              <a:t>live_migration_downtime_steps</a:t>
            </a:r>
            <a:r>
              <a:rPr lang="zh-CN" altLang="en-US" dirty="0"/>
              <a:t> 达到</a:t>
            </a:r>
            <a:r>
              <a:rPr lang="en-US" altLang="zh-CN" dirty="0"/>
              <a:t>downtime</a:t>
            </a:r>
            <a:r>
              <a:rPr lang="zh-CN" altLang="en-US" dirty="0"/>
              <a:t>时间经过的次数</a:t>
            </a:r>
            <a:endParaRPr lang="en" altLang="zh-CN" dirty="0"/>
          </a:p>
          <a:p>
            <a:r>
              <a:rPr lang="en" altLang="zh-CN" dirty="0" err="1"/>
              <a:t>live_migration_downtime_delay</a:t>
            </a:r>
            <a:r>
              <a:rPr lang="zh-CN" altLang="en-US" dirty="0"/>
              <a:t> 每次增加</a:t>
            </a:r>
            <a:r>
              <a:rPr lang="en-US" altLang="zh-CN" dirty="0"/>
              <a:t>downtime</a:t>
            </a:r>
            <a:r>
              <a:rPr lang="zh-CN" altLang="en-US" dirty="0"/>
              <a:t>的时间间隔</a:t>
            </a:r>
            <a:endParaRPr lang="en" altLang="zh-CN" dirty="0"/>
          </a:p>
          <a:p>
            <a:endParaRPr lang="en" altLang="zh-CN" dirty="0"/>
          </a:p>
          <a:p>
            <a:r>
              <a:rPr lang="en" altLang="zh-CN" dirty="0" err="1"/>
              <a:t>live_migration_permit_auto_converge</a:t>
            </a:r>
            <a:r>
              <a:rPr lang="zh-CN" altLang="en-US" dirty="0"/>
              <a:t> 自动收敛迁移模式</a:t>
            </a:r>
            <a:endParaRPr lang="en" altLang="zh-CN" dirty="0"/>
          </a:p>
          <a:p>
            <a:r>
              <a:rPr lang="en" altLang="zh-CN" dirty="0" err="1"/>
              <a:t>live_migration_permit_post_copy</a:t>
            </a:r>
            <a:r>
              <a:rPr lang="zh-CN" altLang="en-US" dirty="0"/>
              <a:t> 后拷贝迁移模式</a:t>
            </a:r>
            <a:endParaRPr lang="en" altLang="zh-CN" dirty="0"/>
          </a:p>
          <a:p>
            <a:endParaRPr lang="en" altLang="zh-CN" dirty="0"/>
          </a:p>
          <a:p>
            <a:r>
              <a:rPr lang="en" altLang="zh-CN" dirty="0" err="1"/>
              <a:t>live_migration_bandwidth</a:t>
            </a:r>
            <a:r>
              <a:rPr lang="en" altLang="zh-CN" dirty="0"/>
              <a:t> </a:t>
            </a:r>
            <a:r>
              <a:rPr lang="zh-CN" altLang="en" dirty="0"/>
              <a:t>迁移</a:t>
            </a:r>
            <a:r>
              <a:rPr lang="zh-CN" altLang="en-US" dirty="0"/>
              <a:t>最大带宽</a:t>
            </a:r>
            <a:endParaRPr lang="en" altLang="zh-CN" dirty="0"/>
          </a:p>
          <a:p>
            <a:r>
              <a:rPr lang="en" altLang="zh-CN" dirty="0"/>
              <a:t>live_migration_inbound_addr </a:t>
            </a:r>
            <a:r>
              <a:rPr lang="zh-CN" altLang="en-US" dirty="0"/>
              <a:t>迁移网络</a:t>
            </a:r>
            <a:endParaRPr lang="en" altLang="zh-CN" dirty="0"/>
          </a:p>
          <a:p>
            <a:r>
              <a:rPr lang="en" altLang="zh-CN" dirty="0"/>
              <a:t>live_migration_flag </a:t>
            </a:r>
          </a:p>
          <a:p>
            <a:r>
              <a:rPr lang="en" altLang="zh-CN" dirty="0"/>
              <a:t>block_migration_flag</a:t>
            </a:r>
          </a:p>
          <a:p>
            <a:r>
              <a:rPr lang="en" altLang="zh-CN" dirty="0"/>
              <a:t>live_migration_tunnelled</a:t>
            </a:r>
          </a:p>
          <a:p>
            <a:endParaRPr lang="en" altLang="zh-CN" b="1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723FB11-4F64-41A1-B9C0-3B7BB650A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OpenStack</a:t>
            </a:r>
            <a:r>
              <a:rPr lang="zh-CN" altLang="en-US" dirty="0"/>
              <a:t>中虚机热迁移相关配置</a:t>
            </a:r>
          </a:p>
        </p:txBody>
      </p:sp>
    </p:spTree>
    <p:extLst>
      <p:ext uri="{BB962C8B-B14F-4D97-AF65-F5344CB8AC3E}">
        <p14:creationId xmlns:p14="http://schemas.microsoft.com/office/powerpoint/2010/main" val="3831396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EABD855-2112-4D07-B2A4-80F105367EB6}"/>
              </a:ext>
            </a:extLst>
          </p:cNvPr>
          <p:cNvSpPr txBox="1"/>
          <p:nvPr/>
        </p:nvSpPr>
        <p:spPr>
          <a:xfrm>
            <a:off x="197514" y="1360602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dirty="0"/>
              <a:t>live_migration_flag </a:t>
            </a:r>
            <a:r>
              <a:rPr kumimoji="1" lang="zh-CN" altLang="en-US" sz="2400" dirty="0"/>
              <a:t>参数的如下： </a:t>
            </a:r>
            <a:endParaRPr kumimoji="1" lang="en-US" altLang="zh-CN" sz="2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E4204C-8CC3-4FEA-A1CF-2CB58789680B}"/>
              </a:ext>
            </a:extLst>
          </p:cNvPr>
          <p:cNvSpPr txBox="1"/>
          <p:nvPr/>
        </p:nvSpPr>
        <p:spPr>
          <a:xfrm>
            <a:off x="197514" y="2420888"/>
            <a:ext cx="87489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 </a:t>
            </a:r>
            <a:r>
              <a:rPr kumimoji="1" lang="en-US" altLang="zh-CN" dirty="0"/>
              <a:t>VIR_MIGRATE_TUNNELLED</a:t>
            </a:r>
            <a:r>
              <a:rPr kumimoji="1" lang="zh-CN" altLang="en-US" dirty="0"/>
              <a:t>：是否使用隧道网络传输数据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 </a:t>
            </a:r>
            <a:r>
              <a:rPr kumimoji="1" lang="en-US" altLang="zh-CN" dirty="0"/>
              <a:t>VIR_MIGRATE_PEER2PEER</a:t>
            </a:r>
            <a:r>
              <a:rPr kumimoji="1" lang="zh-CN" altLang="en-US" dirty="0"/>
              <a:t>：是否启用托管模式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 </a:t>
            </a:r>
            <a:r>
              <a:rPr kumimoji="1" lang="en-US" altLang="zh-CN" dirty="0"/>
              <a:t>VIR_MIGRATE_LIVE</a:t>
            </a:r>
            <a:r>
              <a:rPr kumimoji="1" lang="zh-CN" altLang="en-US" dirty="0"/>
              <a:t>：是否启用热迁移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 </a:t>
            </a:r>
            <a:r>
              <a:rPr kumimoji="1" lang="en-US" altLang="zh-CN" dirty="0"/>
              <a:t>VIR_MIGRATE_PERSIST_DEST</a:t>
            </a:r>
            <a:r>
              <a:rPr kumimoji="1" lang="zh-CN" altLang="en-US" dirty="0"/>
              <a:t>：是否持久化域定义文件到目标主机（即使迁移过后，目标主机上生成该虚拟机的域定义文件）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 </a:t>
            </a:r>
            <a:r>
              <a:rPr kumimoji="1" lang="en-US" altLang="zh-CN" dirty="0"/>
              <a:t>VIR_MIGRATE_UNDEFINE_SOURCE</a:t>
            </a:r>
            <a:r>
              <a:rPr kumimoji="1" lang="zh-CN" altLang="en-US" dirty="0"/>
              <a:t>：是否在迁移之后在源主机删除域定义文件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dirty="0"/>
              <a:t> </a:t>
            </a:r>
            <a:r>
              <a:rPr kumimoji="1" lang="en-US" altLang="zh-CN" dirty="0"/>
              <a:t>VIR_MIGRATE_PAUSED</a:t>
            </a:r>
            <a:r>
              <a:rPr kumimoji="1" lang="zh-CN" altLang="en-US" dirty="0"/>
              <a:t>：是否让目标侧的域一直处于挂起状态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DB997188-A85F-425E-9364-9D4324B86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OpenStack</a:t>
            </a:r>
            <a:r>
              <a:rPr lang="zh-CN" altLang="en-US" dirty="0"/>
              <a:t>中虚机热迁移相关配置</a:t>
            </a:r>
          </a:p>
        </p:txBody>
      </p:sp>
    </p:spTree>
    <p:extLst>
      <p:ext uri="{BB962C8B-B14F-4D97-AF65-F5344CB8AC3E}">
        <p14:creationId xmlns:p14="http://schemas.microsoft.com/office/powerpoint/2010/main" val="2883320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E0E7866-6A77-1E4B-AB8C-CA73DE866297}"/>
              </a:ext>
            </a:extLst>
          </p:cNvPr>
          <p:cNvSpPr txBox="1"/>
          <p:nvPr/>
        </p:nvSpPr>
        <p:spPr>
          <a:xfrm>
            <a:off x="142689" y="4253549"/>
            <a:ext cx="8858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per_step_delay_time</a:t>
            </a:r>
            <a:r>
              <a:rPr lang="en-US" altLang="zh-CN" dirty="0"/>
              <a:t> = int(</a:t>
            </a:r>
            <a:r>
              <a:rPr lang="en" altLang="zh-CN" dirty="0"/>
              <a:t>live_migration_downtime_delay</a:t>
            </a:r>
            <a:r>
              <a:rPr lang="zh-CN" altLang="en-US" dirty="0"/>
              <a:t> </a:t>
            </a:r>
            <a:r>
              <a:rPr lang="en-US" altLang="zh-CN" dirty="0"/>
              <a:t>* </a:t>
            </a:r>
            <a:r>
              <a:rPr lang="en-US" altLang="zh-CN" dirty="0" err="1"/>
              <a:t>data_gb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offset = </a:t>
            </a:r>
            <a:r>
              <a:rPr lang="en" altLang="zh-CN" dirty="0"/>
              <a:t>live_migration_downtime</a:t>
            </a:r>
            <a:r>
              <a:rPr lang="en-US" altLang="zh-CN" dirty="0"/>
              <a:t> / float(</a:t>
            </a:r>
            <a:r>
              <a:rPr lang="en" altLang="zh-CN" dirty="0"/>
              <a:t>live_migration_downtime_steps</a:t>
            </a:r>
            <a:r>
              <a:rPr lang="en-US" altLang="zh-CN" dirty="0"/>
              <a:t> + 1)</a:t>
            </a:r>
          </a:p>
          <a:p>
            <a:r>
              <a:rPr lang="en-US" altLang="zh-CN" dirty="0"/>
              <a:t>base = (</a:t>
            </a:r>
            <a:r>
              <a:rPr lang="en" altLang="zh-CN" dirty="0"/>
              <a:t>live_migration_downtime</a:t>
            </a:r>
            <a:r>
              <a:rPr lang="en-US" altLang="zh-CN" dirty="0"/>
              <a:t> - offset) ** (1 / float(</a:t>
            </a:r>
            <a:r>
              <a:rPr lang="en" altLang="zh-CN" dirty="0"/>
              <a:t>live_migration_downtime_steps</a:t>
            </a:r>
            <a:r>
              <a:rPr lang="zh-CN" altLang="en-US" dirty="0"/>
              <a:t> </a:t>
            </a:r>
            <a:r>
              <a:rPr lang="en-US" altLang="zh-CN" dirty="0"/>
              <a:t>))</a:t>
            </a:r>
            <a:endParaRPr kumimoji="1" lang="en-US" altLang="zh-CN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A440020-B1D1-478A-A0F5-938375ABD58E}"/>
              </a:ext>
            </a:extLst>
          </p:cNvPr>
          <p:cNvGrpSpPr/>
          <p:nvPr/>
        </p:nvGrpSpPr>
        <p:grpSpPr>
          <a:xfrm>
            <a:off x="3548362" y="343384"/>
            <a:ext cx="5595638" cy="3578943"/>
            <a:chOff x="1819618" y="1527061"/>
            <a:chExt cx="5595638" cy="3578943"/>
          </a:xfrm>
        </p:grpSpPr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4E7E90DF-B160-4061-A3D2-4AECC0C5A8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61448" y="2479022"/>
              <a:ext cx="0" cy="23238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094D0C16-EDAD-4857-9F82-F09060A124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38200" y="4802902"/>
              <a:ext cx="22232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4E93AE9A-92F6-441F-8E53-C86B7153798C}"/>
                </a:ext>
              </a:extLst>
            </p:cNvPr>
            <p:cNvSpPr/>
            <p:nvPr/>
          </p:nvSpPr>
          <p:spPr>
            <a:xfrm>
              <a:off x="1819618" y="4853422"/>
              <a:ext cx="2123060" cy="252582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Step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18603147-D595-4D05-99AC-95CCABEA883F}"/>
                </a:ext>
              </a:extLst>
            </p:cNvPr>
            <p:cNvSpPr/>
            <p:nvPr/>
          </p:nvSpPr>
          <p:spPr>
            <a:xfrm>
              <a:off x="3203847" y="2126649"/>
              <a:ext cx="4211409" cy="353138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>
                  <a:solidFill>
                    <a:schemeClr val="tx1"/>
                  </a:solidFill>
                </a:rPr>
                <a:t>DownTime</a:t>
              </a:r>
              <a:r>
                <a:rPr lang="en-US" altLang="zh-CN" dirty="0">
                  <a:solidFill>
                    <a:schemeClr val="tx1"/>
                  </a:solidFill>
                </a:rPr>
                <a:t>= int(offset + base ** step)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弧形 33">
              <a:extLst>
                <a:ext uri="{FF2B5EF4-FFF2-40B4-BE49-F238E27FC236}">
                  <a16:creationId xmlns:a16="http://schemas.microsoft.com/office/drawing/2014/main" id="{83969FBC-854A-427D-9FFB-37E2F61F71DB}"/>
                </a:ext>
              </a:extLst>
            </p:cNvPr>
            <p:cNvSpPr/>
            <p:nvPr/>
          </p:nvSpPr>
          <p:spPr>
            <a:xfrm rot="11312250">
              <a:off x="3728251" y="1527061"/>
              <a:ext cx="2729019" cy="2937991"/>
            </a:xfrm>
            <a:prstGeom prst="arc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87F65518-D801-488E-88C1-3FB20E5EDD59}"/>
              </a:ext>
            </a:extLst>
          </p:cNvPr>
          <p:cNvSpPr/>
          <p:nvPr/>
        </p:nvSpPr>
        <p:spPr>
          <a:xfrm>
            <a:off x="101719" y="1377064"/>
            <a:ext cx="321934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live_migration_downtime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迁移</a:t>
            </a:r>
            <a:r>
              <a:rPr lang="en-US" altLang="zh-CN" dirty="0"/>
              <a:t>downtime</a:t>
            </a:r>
            <a:r>
              <a:rPr lang="zh-CN" altLang="en-US" dirty="0"/>
              <a:t>总时间（毫秒）</a:t>
            </a:r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live_migration_downtime_steps</a:t>
            </a:r>
          </a:p>
          <a:p>
            <a:r>
              <a:rPr lang="zh-CN" altLang="en-US" dirty="0"/>
              <a:t>达到</a:t>
            </a:r>
            <a:r>
              <a:rPr lang="en-US" altLang="zh-CN" dirty="0"/>
              <a:t>downtime</a:t>
            </a:r>
            <a:r>
              <a:rPr lang="zh-CN" altLang="en-US" dirty="0"/>
              <a:t>时间经过的次数</a:t>
            </a:r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live_migration_downtime_delay</a:t>
            </a:r>
          </a:p>
          <a:p>
            <a:r>
              <a:rPr lang="zh-CN" altLang="en-US" dirty="0"/>
              <a:t>每次增加</a:t>
            </a:r>
            <a:r>
              <a:rPr lang="en-US" altLang="zh-CN" dirty="0"/>
              <a:t>downtime</a:t>
            </a:r>
            <a:r>
              <a:rPr lang="zh-CN" altLang="en-US" dirty="0"/>
              <a:t>的时间间隔</a:t>
            </a:r>
            <a:endParaRPr lang="en" altLang="zh-CN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CCDD8B5-265B-430B-8348-386DA0CD713F}"/>
              </a:ext>
            </a:extLst>
          </p:cNvPr>
          <p:cNvSpPr txBox="1"/>
          <p:nvPr/>
        </p:nvSpPr>
        <p:spPr>
          <a:xfrm>
            <a:off x="177874" y="5453363"/>
            <a:ext cx="8858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热迁移虚机内存拷贝过程：通过每间隔</a:t>
            </a:r>
            <a:r>
              <a:rPr lang="en-US" altLang="zh-CN" dirty="0" err="1"/>
              <a:t>per_step_delay_time</a:t>
            </a:r>
            <a:r>
              <a:rPr lang="zh-CN" altLang="en-US" dirty="0"/>
              <a:t>时长，</a:t>
            </a:r>
            <a:r>
              <a:rPr kumimoji="1" lang="zh-CN" altLang="en-US" dirty="0"/>
              <a:t>设置一次虚机最大停机时长</a:t>
            </a:r>
            <a:endParaRPr kumimoji="1" lang="en-US" altLang="zh-CN" dirty="0"/>
          </a:p>
          <a:p>
            <a:r>
              <a:rPr kumimoji="1" lang="zh-CN" altLang="en-US" dirty="0"/>
              <a:t>当完成最大停机时间前：如果内存剩余量为零，则迁移成功；</a:t>
            </a:r>
            <a:endParaRPr kumimoji="1" lang="en-US" altLang="zh-CN" dirty="0"/>
          </a:p>
          <a:p>
            <a:r>
              <a:rPr kumimoji="1" lang="zh-CN" altLang="en-US" dirty="0"/>
              <a:t>当完成最大停机时间后：如果内存剩余量不为零，则迁移失败。</a:t>
            </a:r>
            <a:endParaRPr kumimoji="1" lang="en-US" altLang="zh-CN" dirty="0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020ACE2B-92C7-4BC2-A35E-B2C3BB28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zh-CN" altLang="en-US" dirty="0"/>
              <a:t>版</a:t>
            </a:r>
            <a:r>
              <a:rPr lang="en-US" altLang="zh-CN" dirty="0"/>
              <a:t>OpenStack</a:t>
            </a:r>
            <a:r>
              <a:rPr lang="zh-CN" altLang="en-US" dirty="0"/>
              <a:t>中虚机热迁移内存拷贝</a:t>
            </a:r>
          </a:p>
        </p:txBody>
      </p:sp>
    </p:spTree>
    <p:extLst>
      <p:ext uri="{BB962C8B-B14F-4D97-AF65-F5344CB8AC3E}">
        <p14:creationId xmlns:p14="http://schemas.microsoft.com/office/powerpoint/2010/main" val="2008777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56B2DDA-23E8-334B-BC95-E27BE4037445}"/>
              </a:ext>
            </a:extLst>
          </p:cNvPr>
          <p:cNvSpPr/>
          <p:nvPr/>
        </p:nvSpPr>
        <p:spPr>
          <a:xfrm>
            <a:off x="142689" y="804590"/>
            <a:ext cx="3278462" cy="574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迁移停机步骤计算示例</a:t>
            </a:r>
            <a:endParaRPr lang="en-US" altLang="zh-CN" sz="2400" b="1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4F0A8A-2081-4A3D-9178-5A69D59209C7}"/>
              </a:ext>
            </a:extLst>
          </p:cNvPr>
          <p:cNvSpPr/>
          <p:nvPr/>
        </p:nvSpPr>
        <p:spPr>
          <a:xfrm>
            <a:off x="142689" y="1615021"/>
            <a:ext cx="54517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</a:t>
            </a:r>
            <a:r>
              <a:rPr lang="zh-CN" altLang="en-US" dirty="0"/>
              <a:t>版中</a:t>
            </a:r>
            <a:r>
              <a:rPr lang="en-US" altLang="zh-CN" dirty="0"/>
              <a:t>nova</a:t>
            </a:r>
            <a:r>
              <a:rPr lang="zh-CN" altLang="en-US" dirty="0"/>
              <a:t>组件的配置默认值：</a:t>
            </a:r>
            <a:endParaRPr lang="en" altLang="zh-CN" dirty="0"/>
          </a:p>
          <a:p>
            <a:r>
              <a:rPr lang="en" altLang="zh-CN" dirty="0"/>
              <a:t>live_migration_downtime</a:t>
            </a:r>
            <a:r>
              <a:rPr lang="zh-CN" altLang="en-US" dirty="0"/>
              <a:t> </a:t>
            </a:r>
            <a:r>
              <a:rPr lang="en-US" altLang="zh-CN" dirty="0"/>
              <a:t>= 500 (</a:t>
            </a:r>
            <a:r>
              <a:rPr lang="en-US" altLang="zh-CN" dirty="0" err="1"/>
              <a:t>ms</a:t>
            </a:r>
            <a:r>
              <a:rPr lang="en-US" altLang="zh-CN" dirty="0"/>
              <a:t>)</a:t>
            </a:r>
            <a:endParaRPr lang="en" altLang="zh-CN" dirty="0"/>
          </a:p>
          <a:p>
            <a:r>
              <a:rPr lang="en" altLang="zh-CN" dirty="0"/>
              <a:t>live_migration_downtime_steps </a:t>
            </a:r>
            <a:r>
              <a:rPr lang="en-US" altLang="zh-CN" dirty="0"/>
              <a:t>= 10</a:t>
            </a:r>
            <a:endParaRPr lang="en" altLang="zh-CN" dirty="0"/>
          </a:p>
          <a:p>
            <a:r>
              <a:rPr lang="en" altLang="zh-CN" dirty="0"/>
              <a:t>live_migration_downtime_delay </a:t>
            </a:r>
            <a:r>
              <a:rPr lang="en-US" altLang="zh-CN" dirty="0"/>
              <a:t>= 75 (s)</a:t>
            </a:r>
            <a:endParaRPr lang="en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7667CD-4903-49F4-A733-8D060F1E0D34}"/>
              </a:ext>
            </a:extLst>
          </p:cNvPr>
          <p:cNvSpPr txBox="1"/>
          <p:nvPr/>
        </p:nvSpPr>
        <p:spPr>
          <a:xfrm>
            <a:off x="142689" y="3068960"/>
            <a:ext cx="885862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假设虚机配置：</a:t>
            </a:r>
            <a:r>
              <a:rPr lang="en-US" altLang="zh-CN" dirty="0" err="1"/>
              <a:t>vm</a:t>
            </a:r>
            <a:r>
              <a:rPr lang="en-US" altLang="zh-CN" dirty="0"/>
              <a:t>(</a:t>
            </a:r>
            <a:r>
              <a:rPr lang="en-US" altLang="zh-CN" dirty="0" err="1"/>
              <a:t>cpu</a:t>
            </a:r>
            <a:r>
              <a:rPr lang="en-US" altLang="zh-CN" dirty="0"/>
              <a:t>: 2c,  memory:4G,</a:t>
            </a:r>
            <a:r>
              <a:rPr lang="zh-CN" altLang="en-US" dirty="0"/>
              <a:t>  </a:t>
            </a:r>
            <a:r>
              <a:rPr lang="en-US" altLang="zh-CN" dirty="0"/>
              <a:t>disk: 60G)</a:t>
            </a:r>
          </a:p>
          <a:p>
            <a:r>
              <a:rPr lang="en-US" altLang="zh-CN" dirty="0" err="1"/>
              <a:t>data_gb</a:t>
            </a:r>
            <a:r>
              <a:rPr lang="en-US" altLang="zh-CN" dirty="0"/>
              <a:t>= 4 + 60 = 64 G</a:t>
            </a:r>
          </a:p>
          <a:p>
            <a:r>
              <a:rPr lang="en-US" altLang="zh-CN" dirty="0" err="1"/>
              <a:t>per_step_delay_time</a:t>
            </a:r>
            <a:r>
              <a:rPr lang="en-US" altLang="zh-CN" dirty="0"/>
              <a:t> = int(</a:t>
            </a:r>
            <a:r>
              <a:rPr lang="en" altLang="zh-CN" dirty="0"/>
              <a:t>live_migration_downtime_delay</a:t>
            </a:r>
            <a:r>
              <a:rPr lang="zh-CN" altLang="en-US" dirty="0"/>
              <a:t> </a:t>
            </a:r>
            <a:r>
              <a:rPr lang="en-US" altLang="zh-CN" dirty="0"/>
              <a:t>* </a:t>
            </a:r>
            <a:r>
              <a:rPr lang="en-US" altLang="zh-CN" dirty="0" err="1"/>
              <a:t>data_gb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= 75 * 64 = 4800</a:t>
            </a:r>
          </a:p>
          <a:p>
            <a:endParaRPr lang="en-US" altLang="zh-CN" dirty="0"/>
          </a:p>
          <a:p>
            <a:r>
              <a:rPr lang="en-US" altLang="zh-CN" dirty="0"/>
              <a:t>offset = </a:t>
            </a:r>
            <a:r>
              <a:rPr lang="en" altLang="zh-CN" dirty="0"/>
              <a:t>live_migration_downtime</a:t>
            </a:r>
            <a:r>
              <a:rPr lang="en-US" altLang="zh-CN" dirty="0"/>
              <a:t> / float(</a:t>
            </a:r>
            <a:r>
              <a:rPr lang="en" altLang="zh-CN" dirty="0"/>
              <a:t>live_migration_downtime_steps</a:t>
            </a:r>
            <a:r>
              <a:rPr lang="en-US" altLang="zh-CN" dirty="0"/>
              <a:t> + 1)</a:t>
            </a:r>
          </a:p>
          <a:p>
            <a:r>
              <a:rPr lang="en-US" altLang="zh-CN" dirty="0"/>
              <a:t>= 500 /</a:t>
            </a:r>
            <a:r>
              <a:rPr lang="zh-CN" altLang="en-US" dirty="0"/>
              <a:t> </a:t>
            </a:r>
            <a:r>
              <a:rPr lang="en-US" altLang="zh-CN" dirty="0"/>
              <a:t>float(10 + 1) = 45.45</a:t>
            </a:r>
          </a:p>
          <a:p>
            <a:endParaRPr lang="en-US" altLang="zh-CN" dirty="0"/>
          </a:p>
          <a:p>
            <a:r>
              <a:rPr lang="en-US" altLang="zh-CN" dirty="0"/>
              <a:t>base = (</a:t>
            </a:r>
            <a:r>
              <a:rPr lang="en" altLang="zh-CN" dirty="0"/>
              <a:t>live_migration_downtime</a:t>
            </a:r>
            <a:r>
              <a:rPr lang="en-US" altLang="zh-CN" dirty="0"/>
              <a:t> - offset) ** (1 / float(</a:t>
            </a:r>
            <a:r>
              <a:rPr lang="en" altLang="zh-CN" dirty="0"/>
              <a:t>live_migration_downtime_steps</a:t>
            </a:r>
            <a:r>
              <a:rPr lang="zh-CN" altLang="en-US" dirty="0"/>
              <a:t> </a:t>
            </a:r>
            <a:r>
              <a:rPr lang="en-US" altLang="zh-CN" dirty="0"/>
              <a:t>))</a:t>
            </a:r>
          </a:p>
          <a:p>
            <a:r>
              <a:rPr kumimoji="1" lang="en-US" altLang="zh-CN" dirty="0"/>
              <a:t>= (500 - 45.45 ) ** (1 / float(10)) = 1.84</a:t>
            </a:r>
          </a:p>
          <a:p>
            <a:endParaRPr kumimoji="1" lang="en-US" altLang="zh-CN" dirty="0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DBD65126-31A1-465E-8360-4F9478E49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zh-CN" altLang="en-US" dirty="0"/>
              <a:t>版</a:t>
            </a:r>
            <a:r>
              <a:rPr lang="en-US" altLang="zh-CN" dirty="0"/>
              <a:t>OpenStack</a:t>
            </a:r>
            <a:r>
              <a:rPr lang="zh-CN" altLang="en-US" dirty="0"/>
              <a:t>中虚机热迁移内存拷贝</a:t>
            </a:r>
          </a:p>
        </p:txBody>
      </p:sp>
    </p:spTree>
    <p:extLst>
      <p:ext uri="{BB962C8B-B14F-4D97-AF65-F5344CB8AC3E}">
        <p14:creationId xmlns:p14="http://schemas.microsoft.com/office/powerpoint/2010/main" val="1268331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347667CD-4903-49F4-A733-8D060F1E0D34}"/>
              </a:ext>
            </a:extLst>
          </p:cNvPr>
          <p:cNvSpPr txBox="1"/>
          <p:nvPr/>
        </p:nvSpPr>
        <p:spPr>
          <a:xfrm>
            <a:off x="179512" y="1340768"/>
            <a:ext cx="8389751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per_step_delay_time</a:t>
            </a:r>
            <a:r>
              <a:rPr lang="en-US" altLang="zh-CN" dirty="0"/>
              <a:t> = 4800</a:t>
            </a:r>
          </a:p>
          <a:p>
            <a:r>
              <a:rPr lang="en-US" altLang="zh-CN" dirty="0"/>
              <a:t>offset = 45.45</a:t>
            </a:r>
          </a:p>
          <a:p>
            <a:r>
              <a:rPr lang="en-US" altLang="zh-CN" dirty="0"/>
              <a:t>base </a:t>
            </a:r>
            <a:r>
              <a:rPr kumimoji="1" lang="en-US" altLang="zh-CN" dirty="0"/>
              <a:t>= 1.84</a:t>
            </a:r>
          </a:p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range(steps + 1)</a:t>
            </a:r>
          </a:p>
          <a:p>
            <a:r>
              <a:rPr lang="en-US" altLang="zh-CN" dirty="0"/>
              <a:t>    yield (int(</a:t>
            </a:r>
            <a:r>
              <a:rPr lang="en-US" altLang="zh-CN" dirty="0" err="1"/>
              <a:t>per_step_delay_time</a:t>
            </a:r>
            <a:r>
              <a:rPr lang="en-US" altLang="zh-CN" dirty="0"/>
              <a:t> * </a:t>
            </a:r>
            <a:r>
              <a:rPr lang="en-US" altLang="zh-CN" dirty="0" err="1"/>
              <a:t>i</a:t>
            </a:r>
            <a:r>
              <a:rPr lang="en-US" altLang="zh-CN" dirty="0"/>
              <a:t>), int(offset + base ** </a:t>
            </a:r>
            <a:r>
              <a:rPr lang="en-US" altLang="zh-CN" dirty="0" err="1"/>
              <a:t>i</a:t>
            </a:r>
            <a:r>
              <a:rPr lang="en-US" altLang="zh-CN" dirty="0"/>
              <a:t>))</a:t>
            </a:r>
          </a:p>
          <a:p>
            <a:endParaRPr kumimoji="1" lang="en-US" altLang="zh-CN" dirty="0"/>
          </a:p>
          <a:p>
            <a:r>
              <a:rPr lang="en-US" altLang="zh-CN" dirty="0"/>
              <a:t>(int(4800s * 0),  int(45.45 + 1.8 ** 0)) = (0, 46)</a:t>
            </a:r>
          </a:p>
          <a:p>
            <a:r>
              <a:rPr lang="en-US" altLang="zh-CN" dirty="0"/>
              <a:t>(int(4800s * 1),  int(45.45 + 1.8 ** 1)) = (4800, 47)</a:t>
            </a:r>
          </a:p>
          <a:p>
            <a:r>
              <a:rPr lang="en-US" altLang="zh-CN" dirty="0"/>
              <a:t>(int(4800s * 2),  int(45.45 + 1.8 ** 2)) = (9600, 48)</a:t>
            </a:r>
          </a:p>
          <a:p>
            <a:r>
              <a:rPr lang="en-US" altLang="zh-CN" dirty="0"/>
              <a:t>(int(4800s * 3),  int(45.45 + 1.8 ** 3)) = (14400, 51)</a:t>
            </a:r>
          </a:p>
          <a:p>
            <a:r>
              <a:rPr lang="en-US" altLang="zh-CN" dirty="0"/>
              <a:t>(int(4800s * 4),  int(45.45 + 1.8 ** 4)) = (19200, 56)</a:t>
            </a:r>
          </a:p>
          <a:p>
            <a:r>
              <a:rPr lang="en-US" altLang="zh-CN" dirty="0"/>
              <a:t>(int(4800s * 5),  int(45.45 + 1.8 ** 5)) = (24000, 66)</a:t>
            </a:r>
          </a:p>
          <a:p>
            <a:r>
              <a:rPr lang="en-US" altLang="zh-CN" dirty="0"/>
              <a:t>(int(4800s * 6),  int(45.45 + 1.8 ** 6)) = (28800, 84)</a:t>
            </a:r>
          </a:p>
          <a:p>
            <a:r>
              <a:rPr lang="en-US" altLang="zh-CN" dirty="0"/>
              <a:t>(int(4800s * 7),  int(45.45 + 1.8 ** 7)) = (33600, 116)</a:t>
            </a:r>
          </a:p>
          <a:p>
            <a:r>
              <a:rPr lang="en-US" altLang="zh-CN" dirty="0"/>
              <a:t>(int(4800s * 8),  int(45.45 + 1.8 ** 8)) = (38400, 176)</a:t>
            </a:r>
          </a:p>
          <a:p>
            <a:r>
              <a:rPr lang="en-US" altLang="zh-CN" dirty="0"/>
              <a:t>(int(4800s * 9),  int(45.45 + 1.8 ** 9)) = (43200, 287)</a:t>
            </a:r>
          </a:p>
          <a:p>
            <a:r>
              <a:rPr lang="en-US" altLang="zh-CN" dirty="0"/>
              <a:t>(int(4800s * 10), int(45.45 + 1.8 ** 10)) = (48000, 490)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D21772B-5B5F-4608-9C53-CCDFC8FF7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</a:t>
            </a:r>
            <a:r>
              <a:rPr lang="zh-CN" altLang="en-US" dirty="0"/>
              <a:t>版</a:t>
            </a:r>
            <a:r>
              <a:rPr lang="en-US" altLang="zh-CN" dirty="0"/>
              <a:t>OpenStack</a:t>
            </a:r>
            <a:r>
              <a:rPr lang="zh-CN" altLang="en-US" dirty="0"/>
              <a:t>中虚机热迁移内存拷贝</a:t>
            </a:r>
          </a:p>
        </p:txBody>
      </p:sp>
    </p:spTree>
    <p:extLst>
      <p:ext uri="{BB962C8B-B14F-4D97-AF65-F5344CB8AC3E}">
        <p14:creationId xmlns:p14="http://schemas.microsoft.com/office/powerpoint/2010/main" val="2910527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E0E7866-6A77-1E4B-AB8C-CA73DE866297}"/>
              </a:ext>
            </a:extLst>
          </p:cNvPr>
          <p:cNvSpPr txBox="1"/>
          <p:nvPr/>
        </p:nvSpPr>
        <p:spPr>
          <a:xfrm>
            <a:off x="142689" y="4253549"/>
            <a:ext cx="88586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per_step_delay_time</a:t>
            </a:r>
            <a:r>
              <a:rPr lang="en-US" altLang="zh-CN" dirty="0"/>
              <a:t> = int(</a:t>
            </a:r>
            <a:r>
              <a:rPr lang="en" altLang="zh-CN" dirty="0"/>
              <a:t>live_migration_downtime_delay</a:t>
            </a:r>
            <a:r>
              <a:rPr lang="zh-CN" altLang="en-US" dirty="0"/>
              <a:t> </a:t>
            </a:r>
            <a:r>
              <a:rPr lang="en-US" altLang="zh-CN" dirty="0"/>
              <a:t>* </a:t>
            </a:r>
            <a:r>
              <a:rPr lang="en-US" altLang="zh-CN" dirty="0" err="1"/>
              <a:t>data_gb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base = </a:t>
            </a:r>
            <a:r>
              <a:rPr lang="en" altLang="zh-CN" dirty="0"/>
              <a:t>live_migration_downtime</a:t>
            </a:r>
            <a:r>
              <a:rPr lang="en-US" altLang="zh-CN" dirty="0"/>
              <a:t> / </a:t>
            </a:r>
            <a:r>
              <a:rPr lang="en" altLang="zh-CN" dirty="0"/>
              <a:t>live_migration_downtime_steps</a:t>
            </a:r>
            <a:endParaRPr kumimoji="1" lang="en-US" altLang="zh-CN" dirty="0"/>
          </a:p>
          <a:p>
            <a:r>
              <a:rPr lang="en-US" altLang="zh-CN" dirty="0"/>
              <a:t>offset = (</a:t>
            </a:r>
            <a:r>
              <a:rPr lang="en" altLang="zh-CN" dirty="0"/>
              <a:t>live_migration_downtime</a:t>
            </a:r>
            <a:r>
              <a:rPr lang="en-US" altLang="zh-CN" dirty="0"/>
              <a:t> - base) / </a:t>
            </a:r>
            <a:r>
              <a:rPr lang="en" altLang="zh-CN" dirty="0"/>
              <a:t>live_migration_downtime_steps</a:t>
            </a:r>
            <a:endParaRPr kumimoji="1" lang="en-US" altLang="zh-CN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CCDD8B5-265B-430B-8348-386DA0CD713F}"/>
              </a:ext>
            </a:extLst>
          </p:cNvPr>
          <p:cNvSpPr txBox="1"/>
          <p:nvPr/>
        </p:nvSpPr>
        <p:spPr>
          <a:xfrm>
            <a:off x="177874" y="5453363"/>
            <a:ext cx="88586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热迁移虚机内存拷贝过程：通过每间隔</a:t>
            </a:r>
            <a:r>
              <a:rPr lang="en-US" altLang="zh-CN" dirty="0" err="1"/>
              <a:t>per_step_delay_time</a:t>
            </a:r>
            <a:r>
              <a:rPr lang="zh-CN" altLang="en-US" dirty="0"/>
              <a:t>时长，</a:t>
            </a:r>
            <a:r>
              <a:rPr kumimoji="1" lang="zh-CN" altLang="en-US" dirty="0"/>
              <a:t>设置一次虚机最大停机时长</a:t>
            </a:r>
            <a:endParaRPr kumimoji="1" lang="en-US" altLang="zh-CN" dirty="0"/>
          </a:p>
          <a:p>
            <a:r>
              <a:rPr kumimoji="1" lang="zh-CN" altLang="en-US" dirty="0"/>
              <a:t>当完成最大停机时间前：如果内存剩余量为零，则迁移成功；</a:t>
            </a:r>
            <a:endParaRPr kumimoji="1" lang="en-US" altLang="zh-CN" dirty="0"/>
          </a:p>
          <a:p>
            <a:r>
              <a:rPr kumimoji="1" lang="zh-CN" altLang="en-US" dirty="0"/>
              <a:t>当完成最大停机时间后：如果内存剩余量不为零，则迁移失败。</a:t>
            </a:r>
            <a:endParaRPr kumimoji="1" lang="en-US" altLang="zh-CN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0637F8F-494E-44CA-AEB2-6E3C49E42855}"/>
              </a:ext>
            </a:extLst>
          </p:cNvPr>
          <p:cNvGrpSpPr/>
          <p:nvPr/>
        </p:nvGrpSpPr>
        <p:grpSpPr>
          <a:xfrm>
            <a:off x="3548362" y="942972"/>
            <a:ext cx="5595638" cy="2979355"/>
            <a:chOff x="3548362" y="942972"/>
            <a:chExt cx="5595638" cy="2979355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A440020-B1D1-478A-A0F5-938375ABD58E}"/>
                </a:ext>
              </a:extLst>
            </p:cNvPr>
            <p:cNvGrpSpPr/>
            <p:nvPr/>
          </p:nvGrpSpPr>
          <p:grpSpPr>
            <a:xfrm>
              <a:off x="3548362" y="942972"/>
              <a:ext cx="5595638" cy="2979355"/>
              <a:chOff x="1819618" y="2126649"/>
              <a:chExt cx="5595638" cy="2979355"/>
            </a:xfrm>
          </p:grpSpPr>
          <p:cxnSp>
            <p:nvCxnSpPr>
              <p:cNvPr id="30" name="直接箭头连接符 29">
                <a:extLst>
                  <a:ext uri="{FF2B5EF4-FFF2-40B4-BE49-F238E27FC236}">
                    <a16:creationId xmlns:a16="http://schemas.microsoft.com/office/drawing/2014/main" id="{4E7E90DF-B160-4061-A3D2-4AECC0C5A8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61448" y="2479022"/>
                <a:ext cx="0" cy="23238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>
                <a:extLst>
                  <a:ext uri="{FF2B5EF4-FFF2-40B4-BE49-F238E27FC236}">
                    <a16:creationId xmlns:a16="http://schemas.microsoft.com/office/drawing/2014/main" id="{094D0C16-EDAD-4857-9F82-F09060A124C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38200" y="4802902"/>
                <a:ext cx="222324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矩形: 圆角 31">
                <a:extLst>
                  <a:ext uri="{FF2B5EF4-FFF2-40B4-BE49-F238E27FC236}">
                    <a16:creationId xmlns:a16="http://schemas.microsoft.com/office/drawing/2014/main" id="{4E93AE9A-92F6-441F-8E53-C86B7153798C}"/>
                  </a:ext>
                </a:extLst>
              </p:cNvPr>
              <p:cNvSpPr/>
              <p:nvPr/>
            </p:nvSpPr>
            <p:spPr>
              <a:xfrm>
                <a:off x="1819618" y="4853422"/>
                <a:ext cx="2123060" cy="252582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Step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18603147-D595-4D05-99AC-95CCABEA883F}"/>
                  </a:ext>
                </a:extLst>
              </p:cNvPr>
              <p:cNvSpPr/>
              <p:nvPr/>
            </p:nvSpPr>
            <p:spPr>
              <a:xfrm>
                <a:off x="3203847" y="2126649"/>
                <a:ext cx="4211409" cy="353138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 err="1">
                    <a:solidFill>
                      <a:schemeClr val="tx1"/>
                    </a:solidFill>
                  </a:rPr>
                  <a:t>DownTime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= int(base + offset * step)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3" name="直接连接符 2">
              <a:extLst>
                <a:ext uri="{FF2B5EF4-FFF2-40B4-BE49-F238E27FC236}">
                  <a16:creationId xmlns:a16="http://schemas.microsoft.com/office/drawing/2014/main" id="{90D2C412-6092-486C-92A7-219AA49EBBC1}"/>
                </a:ext>
              </a:extLst>
            </p:cNvPr>
            <p:cNvCxnSpPr/>
            <p:nvPr/>
          </p:nvCxnSpPr>
          <p:spPr>
            <a:xfrm flipH="1" flipV="1">
              <a:off x="5220072" y="1844824"/>
              <a:ext cx="1370119" cy="151216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1323C180-5423-46D0-A8E7-A8987ED4E7E1}"/>
              </a:ext>
            </a:extLst>
          </p:cNvPr>
          <p:cNvSpPr/>
          <p:nvPr/>
        </p:nvSpPr>
        <p:spPr>
          <a:xfrm>
            <a:off x="208763" y="1013650"/>
            <a:ext cx="321934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/>
              <a:t>live_migration_downtime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迁移</a:t>
            </a:r>
            <a:r>
              <a:rPr lang="en-US" altLang="zh-CN" dirty="0"/>
              <a:t>downtime</a:t>
            </a:r>
            <a:r>
              <a:rPr lang="zh-CN" altLang="en-US" dirty="0"/>
              <a:t>总时间（毫秒）</a:t>
            </a:r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live_migration_downtime_steps</a:t>
            </a:r>
          </a:p>
          <a:p>
            <a:r>
              <a:rPr lang="zh-CN" altLang="en-US" dirty="0"/>
              <a:t>达到</a:t>
            </a:r>
            <a:r>
              <a:rPr lang="en-US" altLang="zh-CN" dirty="0"/>
              <a:t>downtime</a:t>
            </a:r>
            <a:r>
              <a:rPr lang="zh-CN" altLang="en-US" dirty="0"/>
              <a:t>时间经过的次数</a:t>
            </a:r>
            <a:endParaRPr lang="en" altLang="zh-CN" dirty="0"/>
          </a:p>
          <a:p>
            <a:endParaRPr lang="en" altLang="zh-CN" dirty="0"/>
          </a:p>
          <a:p>
            <a:r>
              <a:rPr lang="en" altLang="zh-CN" dirty="0"/>
              <a:t>live_migration_downtime_delay</a:t>
            </a:r>
          </a:p>
          <a:p>
            <a:r>
              <a:rPr lang="zh-CN" altLang="en-US" dirty="0"/>
              <a:t>每次增加</a:t>
            </a:r>
            <a:r>
              <a:rPr lang="en-US" altLang="zh-CN" dirty="0"/>
              <a:t>downtime</a:t>
            </a:r>
            <a:r>
              <a:rPr lang="zh-CN" altLang="en-US" dirty="0"/>
              <a:t>的时间间隔</a:t>
            </a:r>
            <a:endParaRPr lang="en" altLang="zh-CN" dirty="0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63C288F3-245C-4BB6-A70D-5BED7E64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</a:t>
            </a:r>
            <a:r>
              <a:rPr lang="zh-CN" altLang="en-US" dirty="0"/>
              <a:t>版</a:t>
            </a:r>
            <a:r>
              <a:rPr lang="en-US" altLang="zh-CN" dirty="0"/>
              <a:t>OpenStack</a:t>
            </a:r>
            <a:r>
              <a:rPr lang="zh-CN" altLang="en-US" dirty="0"/>
              <a:t>中虚机热迁移内存拷贝</a:t>
            </a:r>
          </a:p>
        </p:txBody>
      </p:sp>
    </p:spTree>
    <p:extLst>
      <p:ext uri="{BB962C8B-B14F-4D97-AF65-F5344CB8AC3E}">
        <p14:creationId xmlns:p14="http://schemas.microsoft.com/office/powerpoint/2010/main" val="12750029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F4F0A8A-2081-4A3D-9178-5A69D59209C7}"/>
              </a:ext>
            </a:extLst>
          </p:cNvPr>
          <p:cNvSpPr/>
          <p:nvPr/>
        </p:nvSpPr>
        <p:spPr>
          <a:xfrm>
            <a:off x="251520" y="1861457"/>
            <a:ext cx="54517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</a:t>
            </a:r>
            <a:r>
              <a:rPr lang="zh-CN" altLang="en-US" dirty="0"/>
              <a:t>版中</a:t>
            </a:r>
            <a:r>
              <a:rPr lang="en-US" altLang="zh-CN" dirty="0"/>
              <a:t>nova</a:t>
            </a:r>
            <a:r>
              <a:rPr lang="zh-CN" altLang="en-US" dirty="0"/>
              <a:t>组件的配置默认值：</a:t>
            </a:r>
            <a:endParaRPr lang="en" altLang="zh-CN" dirty="0"/>
          </a:p>
          <a:p>
            <a:r>
              <a:rPr lang="en" altLang="zh-CN" dirty="0"/>
              <a:t>live_migration_downtime</a:t>
            </a:r>
            <a:r>
              <a:rPr lang="zh-CN" altLang="en-US" dirty="0"/>
              <a:t> </a:t>
            </a:r>
            <a:r>
              <a:rPr lang="en-US" altLang="zh-CN" dirty="0"/>
              <a:t>= 500 (</a:t>
            </a:r>
            <a:r>
              <a:rPr lang="en-US" altLang="zh-CN" dirty="0" err="1"/>
              <a:t>ms</a:t>
            </a:r>
            <a:r>
              <a:rPr lang="en-US" altLang="zh-CN" dirty="0"/>
              <a:t>)</a:t>
            </a:r>
            <a:endParaRPr lang="en" altLang="zh-CN" dirty="0"/>
          </a:p>
          <a:p>
            <a:r>
              <a:rPr lang="en" altLang="zh-CN" dirty="0"/>
              <a:t>live_migration_downtime_steps </a:t>
            </a:r>
            <a:r>
              <a:rPr lang="en-US" altLang="zh-CN" dirty="0"/>
              <a:t>= 10</a:t>
            </a:r>
            <a:endParaRPr lang="en" altLang="zh-CN" dirty="0"/>
          </a:p>
          <a:p>
            <a:r>
              <a:rPr lang="en" altLang="zh-CN" dirty="0"/>
              <a:t>live_migration_downtime_delay </a:t>
            </a:r>
            <a:r>
              <a:rPr lang="en-US" altLang="zh-CN" dirty="0"/>
              <a:t>= 75 (s)</a:t>
            </a:r>
            <a:endParaRPr lang="en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18CAA71-3A22-40F9-9B83-A3593C67285F}"/>
              </a:ext>
            </a:extLst>
          </p:cNvPr>
          <p:cNvSpPr txBox="1"/>
          <p:nvPr/>
        </p:nvSpPr>
        <p:spPr>
          <a:xfrm>
            <a:off x="251520" y="3429000"/>
            <a:ext cx="885862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假设虚机配置：</a:t>
            </a:r>
            <a:r>
              <a:rPr lang="en-US" altLang="zh-CN" dirty="0" err="1"/>
              <a:t>vm</a:t>
            </a:r>
            <a:r>
              <a:rPr lang="en-US" altLang="zh-CN" dirty="0"/>
              <a:t>(</a:t>
            </a:r>
            <a:r>
              <a:rPr lang="en-US" altLang="zh-CN" dirty="0" err="1"/>
              <a:t>cpu</a:t>
            </a:r>
            <a:r>
              <a:rPr lang="en-US" altLang="zh-CN" dirty="0"/>
              <a:t>: 2c,  memory:4G,</a:t>
            </a:r>
            <a:r>
              <a:rPr lang="zh-CN" altLang="en-US" dirty="0"/>
              <a:t>  </a:t>
            </a:r>
            <a:r>
              <a:rPr lang="en-US" altLang="zh-CN" dirty="0"/>
              <a:t>disk: 60G)</a:t>
            </a:r>
          </a:p>
          <a:p>
            <a:r>
              <a:rPr lang="en-US" altLang="zh-CN" dirty="0" err="1"/>
              <a:t>data_gb</a:t>
            </a:r>
            <a:r>
              <a:rPr lang="en-US" altLang="zh-CN" dirty="0"/>
              <a:t>= 4 + 60 = 64 G</a:t>
            </a:r>
          </a:p>
          <a:p>
            <a:r>
              <a:rPr lang="en-US" altLang="zh-CN" dirty="0" err="1"/>
              <a:t>per_step_delay_time</a:t>
            </a:r>
            <a:r>
              <a:rPr lang="en-US" altLang="zh-CN" dirty="0"/>
              <a:t> = int(</a:t>
            </a:r>
            <a:r>
              <a:rPr lang="en" altLang="zh-CN" dirty="0"/>
              <a:t>live_migration_downtime_delay</a:t>
            </a:r>
            <a:r>
              <a:rPr lang="zh-CN" altLang="en-US" dirty="0"/>
              <a:t> </a:t>
            </a:r>
            <a:r>
              <a:rPr lang="en-US" altLang="zh-CN" dirty="0"/>
              <a:t>* </a:t>
            </a:r>
            <a:r>
              <a:rPr lang="en-US" altLang="zh-CN" dirty="0" err="1"/>
              <a:t>data_gb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= 75 * 65 = 4800</a:t>
            </a:r>
          </a:p>
          <a:p>
            <a:endParaRPr lang="en-US" altLang="zh-CN" dirty="0"/>
          </a:p>
          <a:p>
            <a:r>
              <a:rPr lang="en-US" altLang="zh-CN" dirty="0"/>
              <a:t>base = </a:t>
            </a:r>
            <a:r>
              <a:rPr lang="en" altLang="zh-CN" dirty="0"/>
              <a:t>live_migration_downtime</a:t>
            </a:r>
            <a:r>
              <a:rPr lang="en-US" altLang="zh-CN" dirty="0"/>
              <a:t> / </a:t>
            </a:r>
            <a:r>
              <a:rPr lang="en" altLang="zh-CN" dirty="0"/>
              <a:t>live_migration_downtime_steps</a:t>
            </a:r>
          </a:p>
          <a:p>
            <a:r>
              <a:rPr kumimoji="1" lang="en" altLang="zh-CN" dirty="0"/>
              <a:t>= 500 / 10 = 50</a:t>
            </a:r>
          </a:p>
          <a:p>
            <a:endParaRPr kumimoji="1" lang="en-US" altLang="zh-CN" dirty="0"/>
          </a:p>
          <a:p>
            <a:r>
              <a:rPr lang="en-US" altLang="zh-CN" dirty="0"/>
              <a:t>offset = (</a:t>
            </a:r>
            <a:r>
              <a:rPr lang="en" altLang="zh-CN" dirty="0"/>
              <a:t>live_migration_downtime</a:t>
            </a:r>
            <a:r>
              <a:rPr lang="en-US" altLang="zh-CN" dirty="0"/>
              <a:t> - base) / </a:t>
            </a:r>
            <a:r>
              <a:rPr lang="en" altLang="zh-CN" dirty="0"/>
              <a:t>live_migration_downtime_steps</a:t>
            </a:r>
          </a:p>
          <a:p>
            <a:r>
              <a:rPr kumimoji="1" lang="en" altLang="zh-CN" dirty="0"/>
              <a:t>= (500 – 50)  / 10 = 45</a:t>
            </a:r>
            <a:endParaRPr kumimoji="1"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6EAF5F-6AC8-4508-908D-DE18DB3A4898}"/>
              </a:ext>
            </a:extLst>
          </p:cNvPr>
          <p:cNvSpPr/>
          <p:nvPr/>
        </p:nvSpPr>
        <p:spPr>
          <a:xfrm>
            <a:off x="251520" y="919662"/>
            <a:ext cx="3278462" cy="574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/>
              <a:t>迁移停机步骤计算示例</a:t>
            </a:r>
            <a:endParaRPr lang="en-US" altLang="zh-CN" sz="2400" b="1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5DAC201-F287-4583-AF52-93D701151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</a:t>
            </a:r>
            <a:r>
              <a:rPr lang="zh-CN" altLang="en-US" dirty="0"/>
              <a:t>版</a:t>
            </a:r>
            <a:r>
              <a:rPr lang="en-US" altLang="zh-CN" dirty="0"/>
              <a:t>OpenStack</a:t>
            </a:r>
            <a:r>
              <a:rPr lang="zh-CN" altLang="en-US" dirty="0"/>
              <a:t>中虚机热迁移内存拷贝</a:t>
            </a:r>
          </a:p>
        </p:txBody>
      </p:sp>
    </p:spTree>
    <p:extLst>
      <p:ext uri="{BB962C8B-B14F-4D97-AF65-F5344CB8AC3E}">
        <p14:creationId xmlns:p14="http://schemas.microsoft.com/office/powerpoint/2010/main" val="267196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1323C180-5423-46D0-A8E7-A8987ED4E7E1}"/>
              </a:ext>
            </a:extLst>
          </p:cNvPr>
          <p:cNvSpPr/>
          <p:nvPr/>
        </p:nvSpPr>
        <p:spPr>
          <a:xfrm>
            <a:off x="251520" y="1988840"/>
            <a:ext cx="4641592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for </a:t>
            </a:r>
            <a:r>
              <a:rPr lang="en-US" altLang="zh-CN" dirty="0" err="1"/>
              <a:t>i</a:t>
            </a:r>
            <a:r>
              <a:rPr lang="en-US" altLang="zh-CN" dirty="0"/>
              <a:t> in range(steps + 1)</a:t>
            </a:r>
          </a:p>
          <a:p>
            <a:r>
              <a:rPr lang="en-US" altLang="zh-CN" dirty="0"/>
              <a:t>    yield (int(delay * </a:t>
            </a:r>
            <a:r>
              <a:rPr lang="en-US" altLang="zh-CN" dirty="0" err="1"/>
              <a:t>i</a:t>
            </a:r>
            <a:r>
              <a:rPr lang="en-US" altLang="zh-CN" dirty="0"/>
              <a:t>), int(base + offset * </a:t>
            </a:r>
            <a:r>
              <a:rPr lang="en-US" altLang="zh-CN" dirty="0" err="1"/>
              <a:t>i</a:t>
            </a:r>
            <a:r>
              <a:rPr lang="en-US" altLang="zh-CN" dirty="0"/>
              <a:t>))</a:t>
            </a:r>
          </a:p>
          <a:p>
            <a:endParaRPr lang="en-US" altLang="zh-CN" dirty="0"/>
          </a:p>
          <a:p>
            <a:r>
              <a:rPr lang="en-US" altLang="zh-CN" dirty="0"/>
              <a:t>(int(4800 * 0), int(50 + 45 * 0)) = </a:t>
            </a:r>
            <a:r>
              <a:rPr lang="en" altLang="zh-CN" dirty="0"/>
              <a:t>(0, 50),</a:t>
            </a:r>
          </a:p>
          <a:p>
            <a:r>
              <a:rPr lang="en-US" altLang="zh-CN" dirty="0"/>
              <a:t>(int(4800 * 1), int(50 + 45 * 1)) =</a:t>
            </a:r>
            <a:r>
              <a:rPr lang="en" altLang="zh-CN" dirty="0"/>
              <a:t>(4800, 95),</a:t>
            </a:r>
          </a:p>
          <a:p>
            <a:r>
              <a:rPr lang="en-US" altLang="zh-CN" dirty="0"/>
              <a:t>(int(4800 * 2), int(50 + 45 * 2)) =</a:t>
            </a:r>
            <a:r>
              <a:rPr lang="en" altLang="zh-CN" dirty="0"/>
              <a:t>(9600, 140),</a:t>
            </a:r>
          </a:p>
          <a:p>
            <a:r>
              <a:rPr lang="en-US" altLang="zh-CN" dirty="0"/>
              <a:t>(int(4800 * 3), int(50 + 45 * 3)) =</a:t>
            </a:r>
            <a:r>
              <a:rPr lang="en" altLang="zh-CN" dirty="0"/>
              <a:t>(14400, 185),</a:t>
            </a:r>
          </a:p>
          <a:p>
            <a:r>
              <a:rPr lang="en-US" altLang="zh-CN" dirty="0"/>
              <a:t>(int(4800 * 4), int(50 + 45 * 4)) =</a:t>
            </a:r>
            <a:r>
              <a:rPr lang="en" altLang="zh-CN" dirty="0"/>
              <a:t>(19200, 230),</a:t>
            </a:r>
          </a:p>
          <a:p>
            <a:r>
              <a:rPr lang="en-US" altLang="zh-CN" dirty="0"/>
              <a:t>(int(4800 * 5), int(50 + 45 * 5)) =</a:t>
            </a:r>
            <a:r>
              <a:rPr lang="en" altLang="zh-CN" dirty="0"/>
              <a:t>(24000, 275),</a:t>
            </a:r>
          </a:p>
          <a:p>
            <a:r>
              <a:rPr lang="en-US" altLang="zh-CN" dirty="0"/>
              <a:t>(int(4800 * 6), int(50 + 45 * 6)) =</a:t>
            </a:r>
            <a:r>
              <a:rPr lang="en" altLang="zh-CN" dirty="0"/>
              <a:t>(28800, 320),</a:t>
            </a:r>
          </a:p>
          <a:p>
            <a:r>
              <a:rPr lang="en-US" altLang="zh-CN" dirty="0"/>
              <a:t>(int(4800 * 7), int(50 + 45 * 7)) =</a:t>
            </a:r>
            <a:r>
              <a:rPr lang="en" altLang="zh-CN" dirty="0"/>
              <a:t>(33600, 365),</a:t>
            </a:r>
          </a:p>
          <a:p>
            <a:r>
              <a:rPr lang="en-US" altLang="zh-CN" dirty="0"/>
              <a:t>(int(4800 * 8), int(50 + 45 * 8)) =</a:t>
            </a:r>
            <a:r>
              <a:rPr lang="en" altLang="zh-CN" dirty="0"/>
              <a:t>(38400, 410),</a:t>
            </a:r>
          </a:p>
          <a:p>
            <a:r>
              <a:rPr lang="en-US" altLang="zh-CN" dirty="0"/>
              <a:t>(int(4800 * 9), int(50 + 45 * 9)) =</a:t>
            </a:r>
            <a:r>
              <a:rPr lang="en" altLang="zh-CN" dirty="0"/>
              <a:t>(43200, 455),</a:t>
            </a:r>
          </a:p>
          <a:p>
            <a:r>
              <a:rPr lang="en-US" altLang="zh-CN" dirty="0"/>
              <a:t>(int(4800 * 10), int(50 + 45 * 10)) =</a:t>
            </a:r>
            <a:r>
              <a:rPr lang="en" altLang="zh-CN" dirty="0"/>
              <a:t>(48000, 500)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36E39C6-F35A-437A-8B29-0D3534067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</a:t>
            </a:r>
            <a:r>
              <a:rPr lang="zh-CN" altLang="en-US" dirty="0"/>
              <a:t>版</a:t>
            </a:r>
            <a:r>
              <a:rPr lang="en-US" altLang="zh-CN" dirty="0"/>
              <a:t>OpenStack</a:t>
            </a:r>
            <a:r>
              <a:rPr lang="zh-CN" altLang="en-US" dirty="0"/>
              <a:t>中虚机热迁移内存拷贝</a:t>
            </a:r>
          </a:p>
        </p:txBody>
      </p:sp>
    </p:spTree>
    <p:extLst>
      <p:ext uri="{BB962C8B-B14F-4D97-AF65-F5344CB8AC3E}">
        <p14:creationId xmlns:p14="http://schemas.microsoft.com/office/powerpoint/2010/main" val="2944602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0BA664-35F5-4FF1-8ADF-FF35A705A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908720"/>
            <a:ext cx="8582025" cy="615315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63E8DC03-C11A-4999-9B8B-00EE4067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</a:t>
            </a:r>
            <a:r>
              <a:rPr lang="zh-CN" altLang="en-US" dirty="0"/>
              <a:t>版</a:t>
            </a:r>
            <a:r>
              <a:rPr lang="en-US" altLang="zh-CN" dirty="0"/>
              <a:t>OpenStack</a:t>
            </a:r>
            <a:r>
              <a:rPr lang="zh-CN" altLang="en-US" dirty="0"/>
              <a:t>中虚机热迁移相关配置</a:t>
            </a:r>
          </a:p>
        </p:txBody>
      </p:sp>
    </p:spTree>
    <p:extLst>
      <p:ext uri="{BB962C8B-B14F-4D97-AF65-F5344CB8AC3E}">
        <p14:creationId xmlns:p14="http://schemas.microsoft.com/office/powerpoint/2010/main" val="2280271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1">
            <a:extLst>
              <a:ext uri="{FF2B5EF4-FFF2-40B4-BE49-F238E27FC236}">
                <a16:creationId xmlns:a16="http://schemas.microsoft.com/office/drawing/2014/main" id="{B4600526-2D2C-A14C-BE3E-6BED22CD0E37}"/>
              </a:ext>
            </a:extLst>
          </p:cNvPr>
          <p:cNvSpPr txBox="1"/>
          <p:nvPr/>
        </p:nvSpPr>
        <p:spPr>
          <a:xfrm>
            <a:off x="798653" y="1052736"/>
            <a:ext cx="5760640" cy="664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概念：</a:t>
            </a:r>
            <a:endParaRPr lang="en-US" altLang="zh-CN" sz="2800" b="1" dirty="0"/>
          </a:p>
        </p:txBody>
      </p:sp>
      <p:sp>
        <p:nvSpPr>
          <p:cNvPr id="5" name="TextBox 51">
            <a:extLst>
              <a:ext uri="{FF2B5EF4-FFF2-40B4-BE49-F238E27FC236}">
                <a16:creationId xmlns:a16="http://schemas.microsoft.com/office/drawing/2014/main" id="{619D12D9-6164-4105-9D07-C8FF617345DE}"/>
              </a:ext>
            </a:extLst>
          </p:cNvPr>
          <p:cNvSpPr txBox="1"/>
          <p:nvPr/>
        </p:nvSpPr>
        <p:spPr>
          <a:xfrm>
            <a:off x="798653" y="2348880"/>
            <a:ext cx="753651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400" b="1" dirty="0">
                <a:latin typeface="+mn-lt"/>
              </a:rPr>
              <a:t>冷迁移</a:t>
            </a:r>
            <a:r>
              <a:rPr lang="en-US" altLang="zh-CN" sz="2400" b="1" dirty="0">
                <a:latin typeface="+mn-lt"/>
              </a:rPr>
              <a:t>(cold migration)</a:t>
            </a:r>
          </a:p>
          <a:p>
            <a:r>
              <a:rPr lang="zh-CN" altLang="en-US" dirty="0"/>
              <a:t>又</a:t>
            </a:r>
            <a:r>
              <a:rPr lang="zh-CN" altLang="zh-CN" dirty="0"/>
              <a:t>叫静态迁移。关闭电源的虚拟机进行迁移。通过冷迁移，可以选择将关联的磁盘从一个数据存储移动到另一个数据存储。</a:t>
            </a:r>
          </a:p>
          <a:p>
            <a:endParaRPr lang="en-US" altLang="zh-CN" sz="2400" b="1" dirty="0">
              <a:latin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zh-CN" sz="2400" b="1" dirty="0">
                <a:latin typeface="+mn-lt"/>
              </a:rPr>
              <a:t>热迁移（</a:t>
            </a:r>
            <a:r>
              <a:rPr lang="en-US" altLang="zh-CN" sz="2400" b="1" dirty="0">
                <a:latin typeface="+mn-lt"/>
              </a:rPr>
              <a:t>Live Migration</a:t>
            </a:r>
            <a:r>
              <a:rPr lang="zh-CN" altLang="zh-CN" sz="2400" b="1" dirty="0">
                <a:latin typeface="+mn-lt"/>
              </a:rPr>
              <a:t>）</a:t>
            </a:r>
            <a:endParaRPr lang="en-US" altLang="zh-CN" sz="2400" b="1" dirty="0">
              <a:latin typeface="+mn-lt"/>
            </a:endParaRPr>
          </a:p>
          <a:p>
            <a:r>
              <a:rPr lang="zh-CN" altLang="zh-CN" dirty="0"/>
              <a:t>又叫动态迁移、实时迁移，即虚拟机保存</a:t>
            </a:r>
            <a:r>
              <a:rPr lang="en-US" altLang="zh-CN" dirty="0"/>
              <a:t>/</a:t>
            </a:r>
            <a:r>
              <a:rPr lang="zh-CN" altLang="zh-CN" dirty="0"/>
              <a:t>恢复，通常是将整个虚拟机的运行状态完整保存下来，同时可以快速的恢复到原有硬件平台甚至是不同硬件平台上。恢复以后，虚拟机仍旧平滑运行，用户不会察觉到任何差异。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E6D579AA-82A9-452D-9F5A-BEA0431BC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虚拟机迁移概况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1337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9AE08B-F700-4D87-B977-1DD0501E3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708" y="2733000"/>
            <a:ext cx="5256584" cy="696000"/>
          </a:xfrm>
        </p:spPr>
        <p:txBody>
          <a:bodyPr/>
          <a:lstStyle/>
          <a:p>
            <a:r>
              <a:rPr lang="zh-CN" altLang="en-US" sz="3200" dirty="0"/>
              <a:t>虚拟机热迁移与</a:t>
            </a:r>
            <a:r>
              <a:rPr lang="en-US" altLang="zh-CN" sz="3200" dirty="0"/>
              <a:t>CPU</a:t>
            </a:r>
            <a:r>
              <a:rPr lang="zh-CN" altLang="en-US" sz="3200" dirty="0"/>
              <a:t>架构</a:t>
            </a:r>
          </a:p>
        </p:txBody>
      </p:sp>
    </p:spTree>
    <p:extLst>
      <p:ext uri="{BB962C8B-B14F-4D97-AF65-F5344CB8AC3E}">
        <p14:creationId xmlns:p14="http://schemas.microsoft.com/office/powerpoint/2010/main" val="3325621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56B2DDA-23E8-334B-BC95-E27BE4037445}"/>
              </a:ext>
            </a:extLst>
          </p:cNvPr>
          <p:cNvSpPr/>
          <p:nvPr/>
        </p:nvSpPr>
        <p:spPr>
          <a:xfrm>
            <a:off x="359532" y="890724"/>
            <a:ext cx="2702984" cy="574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err="1"/>
              <a:t>Libvirt</a:t>
            </a:r>
            <a:r>
              <a:rPr lang="zh-CN" altLang="en-US" sz="2400" b="1" dirty="0"/>
              <a:t>下</a:t>
            </a:r>
            <a:r>
              <a:rPr lang="en-US" altLang="zh-CN" sz="2400" b="1" dirty="0"/>
              <a:t>CPU</a:t>
            </a:r>
            <a:r>
              <a:rPr lang="zh-CN" altLang="en-US" sz="2400" b="1" dirty="0"/>
              <a:t>架构</a:t>
            </a:r>
            <a:endParaRPr lang="en-US" altLang="zh-CN" sz="24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5996B2-4E6C-4849-AA58-A666D03549CC}"/>
              </a:ext>
            </a:extLst>
          </p:cNvPr>
          <p:cNvSpPr/>
          <p:nvPr/>
        </p:nvSpPr>
        <p:spPr>
          <a:xfrm>
            <a:off x="359532" y="1813189"/>
            <a:ext cx="842493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" altLang="zh-CN" dirty="0"/>
              <a:t>host-passthrough: </a:t>
            </a:r>
            <a:r>
              <a:rPr lang="en" altLang="zh-CN" dirty="0" err="1"/>
              <a:t>libvirt</a:t>
            </a:r>
            <a:r>
              <a:rPr lang="en" altLang="zh-CN" dirty="0"/>
              <a:t> </a:t>
            </a:r>
            <a:r>
              <a:rPr lang="zh-CN" altLang="en-US" dirty="0"/>
              <a:t>令 </a:t>
            </a:r>
            <a:r>
              <a:rPr lang="en" altLang="zh-CN" dirty="0"/>
              <a:t>KVM </a:t>
            </a:r>
            <a:r>
              <a:rPr lang="zh-CN" altLang="en-US" dirty="0"/>
              <a:t>把宿主机的 </a:t>
            </a:r>
            <a:r>
              <a:rPr lang="en" altLang="zh-CN" dirty="0"/>
              <a:t>CPU </a:t>
            </a:r>
            <a:r>
              <a:rPr lang="zh-CN" altLang="en-US" dirty="0"/>
              <a:t>指令集全部透传给虚拟机。因此虚拟机能够最大限度的使用宿主机 </a:t>
            </a:r>
            <a:r>
              <a:rPr lang="en" altLang="zh-CN" dirty="0"/>
              <a:t>CPU </a:t>
            </a:r>
            <a:r>
              <a:rPr lang="zh-CN" altLang="en-US" dirty="0"/>
              <a:t>指令集，故性能是最好的。但是在热迁移时，它要求目的节点的 </a:t>
            </a:r>
            <a:r>
              <a:rPr lang="en" altLang="zh-CN" dirty="0"/>
              <a:t>CPU </a:t>
            </a:r>
            <a:r>
              <a:rPr lang="zh-CN" altLang="en-US" dirty="0"/>
              <a:t>和源节点的一致。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" altLang="zh-CN" dirty="0"/>
              <a:t>host-model: </a:t>
            </a:r>
            <a:r>
              <a:rPr lang="en" altLang="zh-CN" dirty="0" err="1"/>
              <a:t>libvirt</a:t>
            </a:r>
            <a:r>
              <a:rPr lang="en" altLang="zh-CN" dirty="0"/>
              <a:t> </a:t>
            </a:r>
            <a:r>
              <a:rPr lang="zh-CN" altLang="en-US" dirty="0"/>
              <a:t>根据当前宿主机 </a:t>
            </a:r>
            <a:r>
              <a:rPr lang="en" altLang="zh-CN" dirty="0"/>
              <a:t>CPU </a:t>
            </a:r>
            <a:r>
              <a:rPr lang="zh-CN" altLang="en-US" dirty="0"/>
              <a:t>指令集从配置文件 </a:t>
            </a:r>
            <a:r>
              <a:rPr lang="en-US" altLang="zh-CN" dirty="0"/>
              <a:t>/</a:t>
            </a:r>
            <a:r>
              <a:rPr lang="en" altLang="zh-CN" dirty="0" err="1"/>
              <a:t>usr</a:t>
            </a:r>
            <a:r>
              <a:rPr lang="en" altLang="zh-CN" dirty="0"/>
              <a:t>/share/</a:t>
            </a:r>
            <a:r>
              <a:rPr lang="en" altLang="zh-CN" dirty="0" err="1"/>
              <a:t>libvirt</a:t>
            </a:r>
            <a:r>
              <a:rPr lang="en" altLang="zh-CN" dirty="0"/>
              <a:t>/</a:t>
            </a:r>
            <a:r>
              <a:rPr lang="en" altLang="zh-CN" dirty="0" err="1"/>
              <a:t>cpu_map.xml</a:t>
            </a:r>
            <a:r>
              <a:rPr lang="en" altLang="zh-CN" dirty="0"/>
              <a:t> </a:t>
            </a:r>
            <a:r>
              <a:rPr lang="zh-CN" altLang="en-US" dirty="0"/>
              <a:t>选择一种最相配的 </a:t>
            </a:r>
            <a:r>
              <a:rPr lang="en" altLang="zh-CN" dirty="0"/>
              <a:t>CPU </a:t>
            </a:r>
            <a:r>
              <a:rPr lang="zh-CN" altLang="en-US" dirty="0"/>
              <a:t>型号。在这种 </a:t>
            </a:r>
            <a:r>
              <a:rPr lang="en" altLang="zh-CN" dirty="0"/>
              <a:t>mode </a:t>
            </a:r>
            <a:r>
              <a:rPr lang="zh-CN" altLang="en-US" dirty="0"/>
              <a:t>下，虚拟机的指令集往往比宿主机少，性能相对 </a:t>
            </a:r>
            <a:r>
              <a:rPr lang="en" altLang="zh-CN" dirty="0"/>
              <a:t>host-passthrough </a:t>
            </a:r>
            <a:r>
              <a:rPr lang="zh-CN" altLang="en-US" dirty="0"/>
              <a:t>要差一点，但是热迁移时，它允许目的节点 </a:t>
            </a:r>
            <a:r>
              <a:rPr lang="en" altLang="zh-CN" dirty="0"/>
              <a:t>CPU </a:t>
            </a:r>
            <a:r>
              <a:rPr lang="zh-CN" altLang="en-US" dirty="0"/>
              <a:t>和源节点的存在一定的差异。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" altLang="zh-CN" dirty="0"/>
              <a:t>custom: </a:t>
            </a:r>
            <a:r>
              <a:rPr lang="zh-CN" altLang="en-US" dirty="0"/>
              <a:t>这种模式下虚拟机 </a:t>
            </a:r>
            <a:r>
              <a:rPr lang="en" altLang="zh-CN" dirty="0"/>
              <a:t>CPU </a:t>
            </a:r>
            <a:r>
              <a:rPr lang="zh-CN" altLang="en-US" dirty="0"/>
              <a:t>指令集数最少，故性能相对最差，但是它在热迁移时跨不同型号 </a:t>
            </a:r>
            <a:r>
              <a:rPr lang="en" altLang="zh-CN" dirty="0"/>
              <a:t>CPU </a:t>
            </a:r>
            <a:r>
              <a:rPr lang="zh-CN" altLang="en-US" dirty="0"/>
              <a:t>的能力最强。此外，</a:t>
            </a:r>
            <a:r>
              <a:rPr lang="en" altLang="zh-CN" dirty="0"/>
              <a:t>custom </a:t>
            </a:r>
            <a:r>
              <a:rPr lang="zh-CN" altLang="en-US" dirty="0"/>
              <a:t>模式下支持用户添加额外的指令集。</a:t>
            </a:r>
            <a:endParaRPr lang="en-US" altLang="zh-CN" dirty="0"/>
          </a:p>
          <a:p>
            <a:pPr fontAlgn="base"/>
            <a:endParaRPr lang="zh-CN" altLang="en-US" dirty="0"/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zh-CN" altLang="en-US" dirty="0"/>
              <a:t>三种</a:t>
            </a:r>
            <a:r>
              <a:rPr lang="en" altLang="zh-CN" dirty="0"/>
              <a:t>mode</a:t>
            </a:r>
            <a:r>
              <a:rPr lang="zh-CN" altLang="en-US" dirty="0"/>
              <a:t>的性能排序是：</a:t>
            </a:r>
            <a:r>
              <a:rPr lang="en" altLang="zh-CN" dirty="0"/>
              <a:t>host-passthrough &gt; host-model &gt; custom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zh-CN" altLang="en-US" dirty="0"/>
              <a:t>三种</a:t>
            </a:r>
            <a:r>
              <a:rPr lang="en" altLang="zh-CN" dirty="0"/>
              <a:t>mode</a:t>
            </a:r>
            <a:r>
              <a:rPr lang="zh-CN" altLang="en-US" dirty="0"/>
              <a:t>的热迁移通用性是： </a:t>
            </a:r>
            <a:r>
              <a:rPr lang="en" altLang="zh-CN" dirty="0"/>
              <a:t>custom &gt; host-model &gt; host-passthrough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958B5C4-2BED-7F4C-AC24-99CC6AC159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6700493"/>
              </p:ext>
            </p:extLst>
          </p:nvPr>
        </p:nvGraphicFramePr>
        <p:xfrm>
          <a:off x="683568" y="5764111"/>
          <a:ext cx="4608513" cy="800100"/>
        </p:xfrm>
        <a:graphic>
          <a:graphicData uri="http://schemas.openxmlformats.org/drawingml/2006/table">
            <a:tbl>
              <a:tblPr/>
              <a:tblGrid>
                <a:gridCol w="1536171">
                  <a:extLst>
                    <a:ext uri="{9D8B030D-6E8A-4147-A177-3AD203B41FA5}">
                      <a16:colId xmlns:a16="http://schemas.microsoft.com/office/drawing/2014/main" val="767442831"/>
                    </a:ext>
                  </a:extLst>
                </a:gridCol>
                <a:gridCol w="1536171">
                  <a:extLst>
                    <a:ext uri="{9D8B030D-6E8A-4147-A177-3AD203B41FA5}">
                      <a16:colId xmlns:a16="http://schemas.microsoft.com/office/drawing/2014/main" val="459543246"/>
                    </a:ext>
                  </a:extLst>
                </a:gridCol>
                <a:gridCol w="1536171">
                  <a:extLst>
                    <a:ext uri="{9D8B030D-6E8A-4147-A177-3AD203B41FA5}">
                      <a16:colId xmlns:a16="http://schemas.microsoft.com/office/drawing/2014/main" val="2244939735"/>
                    </a:ext>
                  </a:extLst>
                </a:gridCol>
              </a:tblGrid>
              <a:tr h="456787">
                <a:tc>
                  <a:txBody>
                    <a:bodyPr/>
                    <a:lstStyle/>
                    <a:p>
                      <a:r>
                        <a:rPr lang="en">
                          <a:effectLst/>
                        </a:rPr>
                        <a:t>host-passthrough</a:t>
                      </a:r>
                    </a:p>
                  </a:txBody>
                  <a:tcPr marL="1905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dirty="0">
                          <a:effectLst/>
                        </a:rPr>
                        <a:t>host-model</a:t>
                      </a:r>
                    </a:p>
                  </a:txBody>
                  <a:tcPr marL="1905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" dirty="0">
                          <a:effectLst/>
                        </a:rPr>
                        <a:t>custom</a:t>
                      </a:r>
                    </a:p>
                  </a:txBody>
                  <a:tcPr marL="190500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AFAF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970101"/>
                  </a:ext>
                </a:extLst>
              </a:tr>
              <a:tr h="261021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100%</a:t>
                      </a:r>
                    </a:p>
                  </a:txBody>
                  <a:tcPr marL="1905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95.84%</a:t>
                      </a:r>
                    </a:p>
                  </a:txBody>
                  <a:tcPr marL="1905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94.73%</a:t>
                      </a:r>
                    </a:p>
                  </a:txBody>
                  <a:tcPr marL="190500" anchor="ctr">
                    <a:lnL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D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3450287"/>
                  </a:ext>
                </a:extLst>
              </a:tr>
            </a:tbl>
          </a:graphicData>
        </a:graphic>
      </p:graphicFrame>
      <p:sp>
        <p:nvSpPr>
          <p:cNvPr id="8" name="标题 1">
            <a:extLst>
              <a:ext uri="{FF2B5EF4-FFF2-40B4-BE49-F238E27FC236}">
                <a16:creationId xmlns:a16="http://schemas.microsoft.com/office/drawing/2014/main" id="{BC086F1F-8EFD-4CDF-9A1F-BB206BD1E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虚拟机热迁移与</a:t>
            </a:r>
            <a:r>
              <a:rPr lang="en-US" altLang="zh-CN" dirty="0"/>
              <a:t>CPU</a:t>
            </a:r>
            <a:r>
              <a:rPr lang="zh-CN" altLang="en-US" dirty="0"/>
              <a:t>架构</a:t>
            </a:r>
          </a:p>
        </p:txBody>
      </p:sp>
    </p:spTree>
    <p:extLst>
      <p:ext uri="{BB962C8B-B14F-4D97-AF65-F5344CB8AC3E}">
        <p14:creationId xmlns:p14="http://schemas.microsoft.com/office/powerpoint/2010/main" val="42587627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CDC6ECE-3C22-3543-9331-369EF0A0FC95}"/>
              </a:ext>
            </a:extLst>
          </p:cNvPr>
          <p:cNvSpPr/>
          <p:nvPr/>
        </p:nvSpPr>
        <p:spPr>
          <a:xfrm>
            <a:off x="397827" y="980728"/>
            <a:ext cx="3929281" cy="574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/>
              <a:t>CPU</a:t>
            </a:r>
            <a:r>
              <a:rPr lang="zh-CN" altLang="en-US" sz="2400" b="1" dirty="0"/>
              <a:t>架构的选型与调度实现</a:t>
            </a:r>
            <a:endParaRPr lang="en-US" altLang="zh-CN" sz="24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064092-7464-2840-BECF-EF318B1AC1A6}"/>
              </a:ext>
            </a:extLst>
          </p:cNvPr>
          <p:cNvSpPr/>
          <p:nvPr/>
        </p:nvSpPr>
        <p:spPr>
          <a:xfrm>
            <a:off x="323528" y="1916832"/>
            <a:ext cx="8496944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zh-CN" altLang="en-US" dirty="0">
                <a:solidFill>
                  <a:srgbClr val="555555"/>
                </a:solidFill>
                <a:latin typeface="Helvetica Neue" panose="02000503000000020004" pitchFamily="2" charset="0"/>
              </a:rPr>
              <a:t>实际环境中多采用</a:t>
            </a:r>
            <a:r>
              <a:rPr lang="en" altLang="zh-CN" dirty="0">
                <a:solidFill>
                  <a:srgbClr val="555555"/>
                </a:solidFill>
                <a:latin typeface="Helvetica Neue" panose="02000503000000020004" pitchFamily="2" charset="0"/>
              </a:rPr>
              <a:t>Intel E5</a:t>
            </a:r>
            <a:r>
              <a:rPr lang="zh-CN" altLang="en-US" dirty="0">
                <a:solidFill>
                  <a:srgbClr val="555555"/>
                </a:solidFill>
                <a:latin typeface="Helvetica Neue" panose="02000503000000020004" pitchFamily="2" charset="0"/>
              </a:rPr>
              <a:t>系列的</a:t>
            </a:r>
            <a:r>
              <a:rPr lang="en" altLang="zh-CN" dirty="0">
                <a:solidFill>
                  <a:srgbClr val="555555"/>
                </a:solidFill>
                <a:latin typeface="Helvetica Neue" panose="02000503000000020004" pitchFamily="2" charset="0"/>
              </a:rPr>
              <a:t>CPU</a:t>
            </a:r>
            <a:r>
              <a:rPr lang="zh-CN" altLang="en" dirty="0">
                <a:solidFill>
                  <a:srgbClr val="555555"/>
                </a:solidFill>
                <a:latin typeface="Helvetica Neue" panose="02000503000000020004" pitchFamily="2" charset="0"/>
              </a:rPr>
              <a:t>，</a:t>
            </a:r>
            <a:r>
              <a:rPr lang="zh-CN" altLang="en-US" dirty="0">
                <a:solidFill>
                  <a:srgbClr val="555555"/>
                </a:solidFill>
                <a:latin typeface="Helvetica Neue" panose="02000503000000020004" pitchFamily="2" charset="0"/>
              </a:rPr>
              <a:t>但是该系列的</a:t>
            </a:r>
            <a:r>
              <a:rPr lang="en" altLang="zh-CN" dirty="0">
                <a:solidFill>
                  <a:srgbClr val="555555"/>
                </a:solidFill>
                <a:latin typeface="Helvetica Neue" panose="02000503000000020004" pitchFamily="2" charset="0"/>
              </a:rPr>
              <a:t>CPU</a:t>
            </a:r>
            <a:r>
              <a:rPr lang="zh-CN" altLang="en-US" dirty="0">
                <a:solidFill>
                  <a:srgbClr val="555555"/>
                </a:solidFill>
                <a:latin typeface="Helvetica Neue" panose="02000503000000020004" pitchFamily="2" charset="0"/>
              </a:rPr>
              <a:t>也有多种型号，常见的有</a:t>
            </a:r>
            <a:r>
              <a:rPr lang="en" altLang="zh-CN" dirty="0">
                <a:solidFill>
                  <a:srgbClr val="555555"/>
                </a:solidFill>
                <a:latin typeface="Helvetica Neue" panose="02000503000000020004" pitchFamily="2" charset="0"/>
              </a:rPr>
              <a:t>Xeon</a:t>
            </a:r>
            <a:r>
              <a:rPr lang="zh-CN" altLang="en" dirty="0">
                <a:solidFill>
                  <a:srgbClr val="555555"/>
                </a:solidFill>
                <a:latin typeface="Helvetica Neue" panose="02000503000000020004" pitchFamily="2" charset="0"/>
              </a:rPr>
              <a:t>，</a:t>
            </a:r>
            <a:r>
              <a:rPr lang="en" altLang="zh-CN" dirty="0">
                <a:solidFill>
                  <a:srgbClr val="555555"/>
                </a:solidFill>
                <a:latin typeface="Helvetica Neue" panose="02000503000000020004" pitchFamily="2" charset="0"/>
              </a:rPr>
              <a:t>Haswell</a:t>
            </a:r>
            <a:r>
              <a:rPr lang="zh-CN" altLang="en" dirty="0">
                <a:solidFill>
                  <a:srgbClr val="555555"/>
                </a:solidFill>
                <a:latin typeface="Helvetica Neue" panose="02000503000000020004" pitchFamily="2" charset="0"/>
              </a:rPr>
              <a:t>，</a:t>
            </a:r>
            <a:r>
              <a:rPr lang="en" altLang="zh-CN" dirty="0" err="1">
                <a:solidFill>
                  <a:srgbClr val="555555"/>
                </a:solidFill>
                <a:latin typeface="Helvetica Neue" panose="02000503000000020004" pitchFamily="2" charset="0"/>
              </a:rPr>
              <a:t>IvyBridge</a:t>
            </a:r>
            <a:r>
              <a:rPr lang="zh-CN" altLang="en" dirty="0">
                <a:solidFill>
                  <a:srgbClr val="555555"/>
                </a:solidFill>
                <a:latin typeface="Helvetica Neue" panose="02000503000000020004" pitchFamily="2" charset="0"/>
              </a:rPr>
              <a:t>，</a:t>
            </a:r>
            <a:r>
              <a:rPr lang="en" altLang="zh-CN" dirty="0" err="1">
                <a:solidFill>
                  <a:srgbClr val="555555"/>
                </a:solidFill>
                <a:latin typeface="Helvetica Neue" panose="02000503000000020004" pitchFamily="2" charset="0"/>
              </a:rPr>
              <a:t>SandyBridge</a:t>
            </a:r>
            <a:r>
              <a:rPr lang="zh-CN" altLang="en-US" dirty="0">
                <a:solidFill>
                  <a:srgbClr val="555555"/>
                </a:solidFill>
                <a:latin typeface="Helvetica Neue" panose="02000503000000020004" pitchFamily="2" charset="0"/>
              </a:rPr>
              <a:t>等等。即使是</a:t>
            </a:r>
            <a:r>
              <a:rPr lang="en" altLang="zh-CN" dirty="0">
                <a:solidFill>
                  <a:srgbClr val="555555"/>
                </a:solidFill>
                <a:latin typeface="Helvetica Neue" panose="02000503000000020004" pitchFamily="2" charset="0"/>
              </a:rPr>
              <a:t>host-model</a:t>
            </a:r>
            <a:r>
              <a:rPr lang="zh-CN" altLang="en" dirty="0">
                <a:solidFill>
                  <a:srgbClr val="555555"/>
                </a:solidFill>
                <a:latin typeface="Helvetica Neue" panose="02000503000000020004" pitchFamily="2" charset="0"/>
              </a:rPr>
              <a:t>，</a:t>
            </a:r>
            <a:r>
              <a:rPr lang="zh-CN" altLang="en-US" dirty="0">
                <a:solidFill>
                  <a:srgbClr val="555555"/>
                </a:solidFill>
                <a:latin typeface="Helvetica Neue" panose="02000503000000020004" pitchFamily="2" charset="0"/>
              </a:rPr>
              <a:t>在这些不同型号的</a:t>
            </a:r>
            <a:r>
              <a:rPr lang="en" altLang="zh-CN" dirty="0">
                <a:solidFill>
                  <a:srgbClr val="555555"/>
                </a:solidFill>
                <a:latin typeface="Helvetica Neue" panose="02000503000000020004" pitchFamily="2" charset="0"/>
              </a:rPr>
              <a:t>CPU</a:t>
            </a:r>
            <a:r>
              <a:rPr lang="zh-CN" altLang="en-US" dirty="0">
                <a:solidFill>
                  <a:srgbClr val="555555"/>
                </a:solidFill>
                <a:latin typeface="Helvetica Neue" panose="02000503000000020004" pitchFamily="2" charset="0"/>
              </a:rPr>
              <a:t>之间热迁移虚拟机也可能失败。所以从热迁移的角度，在选择 </a:t>
            </a:r>
            <a:r>
              <a:rPr lang="en" altLang="zh-CN" dirty="0">
                <a:solidFill>
                  <a:srgbClr val="555555"/>
                </a:solidFill>
                <a:latin typeface="Helvetica Neue" panose="02000503000000020004" pitchFamily="2" charset="0"/>
              </a:rPr>
              <a:t>host-mode</a:t>
            </a:r>
            <a:r>
              <a:rPr lang="zh-CN" altLang="en-US" dirty="0">
                <a:solidFill>
                  <a:srgbClr val="555555"/>
                </a:solidFill>
                <a:latin typeface="Helvetica Neue" panose="02000503000000020004" pitchFamily="2" charset="0"/>
              </a:rPr>
              <a:t>时：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55555"/>
                </a:solidFill>
                <a:latin typeface="inherit"/>
              </a:rPr>
              <a:t>需要充分考虑既有宿主机类型，以后采购扩容时，也需要考虑相同问题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555555"/>
                </a:solidFill>
                <a:latin typeface="inherit"/>
              </a:rPr>
              <a:t>除非不存在热迁移的场景，否则不应用选择</a:t>
            </a:r>
            <a:r>
              <a:rPr lang="en" altLang="zh-CN" dirty="0">
                <a:solidFill>
                  <a:srgbClr val="555555"/>
                </a:solidFill>
                <a:latin typeface="inherit"/>
              </a:rPr>
              <a:t>host-passthrough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" altLang="zh-CN" dirty="0">
                <a:solidFill>
                  <a:srgbClr val="555555"/>
                </a:solidFill>
                <a:latin typeface="inherit"/>
              </a:rPr>
              <a:t>host-model</a:t>
            </a:r>
            <a:r>
              <a:rPr lang="zh-CN" altLang="en-US" dirty="0">
                <a:solidFill>
                  <a:srgbClr val="555555"/>
                </a:solidFill>
                <a:latin typeface="inherit"/>
              </a:rPr>
              <a:t>下不同型号的 </a:t>
            </a:r>
            <a:r>
              <a:rPr lang="en" altLang="zh-CN" dirty="0">
                <a:solidFill>
                  <a:srgbClr val="555555"/>
                </a:solidFill>
                <a:latin typeface="inherit"/>
              </a:rPr>
              <a:t>CPU </a:t>
            </a:r>
            <a:r>
              <a:rPr lang="zh-CN" altLang="en-US" dirty="0">
                <a:solidFill>
                  <a:srgbClr val="555555"/>
                </a:solidFill>
                <a:latin typeface="inherit"/>
              </a:rPr>
              <a:t>最好能以</a:t>
            </a:r>
            <a:r>
              <a:rPr lang="en" altLang="zh-CN" dirty="0">
                <a:solidFill>
                  <a:srgbClr val="555555"/>
                </a:solidFill>
                <a:latin typeface="inherit"/>
              </a:rPr>
              <a:t>aggregate hosts</a:t>
            </a:r>
            <a:r>
              <a:rPr lang="zh-CN" altLang="en-US" dirty="0">
                <a:solidFill>
                  <a:srgbClr val="555555"/>
                </a:solidFill>
                <a:latin typeface="inherit"/>
              </a:rPr>
              <a:t>划分，在迁移时可以使用</a:t>
            </a:r>
            <a:r>
              <a:rPr lang="en" altLang="zh-CN" dirty="0">
                <a:solidFill>
                  <a:srgbClr val="555555"/>
                </a:solidFill>
                <a:latin typeface="inherit"/>
              </a:rPr>
              <a:t>aggregate filter</a:t>
            </a:r>
            <a:r>
              <a:rPr lang="zh-CN" altLang="en-US" dirty="0">
                <a:solidFill>
                  <a:srgbClr val="555555"/>
                </a:solidFill>
                <a:latin typeface="inherit"/>
              </a:rPr>
              <a:t>来匹配相同型号的物理机</a:t>
            </a:r>
            <a:endParaRPr lang="en-US" altLang="zh-CN" dirty="0">
              <a:solidFill>
                <a:srgbClr val="555555"/>
              </a:solidFill>
              <a:latin typeface="inherit"/>
            </a:endParaRPr>
          </a:p>
          <a:p>
            <a:pPr fontAlgn="base"/>
            <a:endParaRPr lang="en-US" altLang="zh-CN" b="0" i="0" dirty="0">
              <a:solidFill>
                <a:srgbClr val="555555"/>
              </a:solidFill>
              <a:effectLst/>
              <a:latin typeface="inherit"/>
            </a:endParaRPr>
          </a:p>
          <a:p>
            <a:pPr fontAlgn="base"/>
            <a:r>
              <a:rPr lang="en-US" altLang="zh-CN" sz="1600" dirty="0"/>
              <a:t>#</a:t>
            </a:r>
            <a:r>
              <a:rPr lang="zh-CN" altLang="en-US" sz="1600" dirty="0"/>
              <a:t> </a:t>
            </a:r>
            <a:r>
              <a:rPr lang="en" altLang="zh-CN" sz="1600" dirty="0" err="1"/>
              <a:t>openstack</a:t>
            </a:r>
            <a:r>
              <a:rPr lang="en" altLang="zh-CN" sz="1600" dirty="0"/>
              <a:t> aggregate create Broadwell</a:t>
            </a:r>
            <a:br>
              <a:rPr lang="en" altLang="zh-CN" sz="1600" dirty="0"/>
            </a:br>
            <a:r>
              <a:rPr lang="en-US" altLang="zh-CN" sz="1600" dirty="0"/>
              <a:t>#</a:t>
            </a:r>
            <a:r>
              <a:rPr lang="zh-CN" altLang="en-US" sz="1600" dirty="0"/>
              <a:t> </a:t>
            </a:r>
            <a:r>
              <a:rPr lang="en" altLang="zh-CN" sz="1600" dirty="0" err="1"/>
              <a:t>openstack</a:t>
            </a:r>
            <a:r>
              <a:rPr lang="en" altLang="zh-CN" sz="1600" dirty="0"/>
              <a:t> aggregate create Haswell</a:t>
            </a:r>
            <a:br>
              <a:rPr lang="en" altLang="zh-CN" sz="1600" dirty="0"/>
            </a:br>
            <a:r>
              <a:rPr lang="en-US" altLang="zh-CN" sz="1600" dirty="0"/>
              <a:t>#</a:t>
            </a:r>
            <a:r>
              <a:rPr lang="zh-CN" altLang="en-US" sz="1600" dirty="0"/>
              <a:t> </a:t>
            </a:r>
            <a:r>
              <a:rPr lang="en" altLang="zh-CN" sz="1600" dirty="0" err="1"/>
              <a:t>openstack</a:t>
            </a:r>
            <a:r>
              <a:rPr lang="en" altLang="zh-CN" sz="1600" dirty="0"/>
              <a:t> aggregate set --property </a:t>
            </a:r>
            <a:r>
              <a:rPr lang="en" altLang="zh-CN" sz="1600" dirty="0" err="1"/>
              <a:t>cpu</a:t>
            </a:r>
            <a:r>
              <a:rPr lang="en" altLang="zh-CN" sz="1600" dirty="0"/>
              <a:t>=</a:t>
            </a:r>
            <a:r>
              <a:rPr lang="en" altLang="zh-CN" sz="1600" dirty="0" err="1"/>
              <a:t>broadwell</a:t>
            </a:r>
            <a:r>
              <a:rPr lang="en" altLang="zh-CN" sz="1600" dirty="0"/>
              <a:t> Broadwell</a:t>
            </a:r>
            <a:br>
              <a:rPr lang="en" altLang="zh-CN" sz="1600" dirty="0"/>
            </a:br>
            <a:r>
              <a:rPr lang="en-US" altLang="zh-CN" sz="1600" dirty="0"/>
              <a:t>#</a:t>
            </a:r>
            <a:r>
              <a:rPr lang="zh-CN" altLang="en-US" sz="1600" dirty="0"/>
              <a:t> </a:t>
            </a:r>
            <a:r>
              <a:rPr lang="en" altLang="zh-CN" sz="1600" dirty="0" err="1"/>
              <a:t>openstack</a:t>
            </a:r>
            <a:r>
              <a:rPr lang="en" altLang="zh-CN" sz="1600" dirty="0"/>
              <a:t> aggregate set --property </a:t>
            </a:r>
            <a:r>
              <a:rPr lang="en" altLang="zh-CN" sz="1600" dirty="0" err="1"/>
              <a:t>cpu</a:t>
            </a:r>
            <a:r>
              <a:rPr lang="en" altLang="zh-CN" sz="1600" dirty="0"/>
              <a:t>=</a:t>
            </a:r>
            <a:r>
              <a:rPr lang="en" altLang="zh-CN" sz="1600" dirty="0" err="1"/>
              <a:t>haswell</a:t>
            </a:r>
            <a:r>
              <a:rPr lang="en" altLang="zh-CN" sz="1600" dirty="0"/>
              <a:t> Haswell</a:t>
            </a:r>
            <a:br>
              <a:rPr lang="en" altLang="zh-CN" sz="1600" dirty="0"/>
            </a:br>
            <a:r>
              <a:rPr lang="en-US" altLang="zh-CN" sz="1600" dirty="0"/>
              <a:t>#</a:t>
            </a:r>
            <a:r>
              <a:rPr lang="zh-CN" altLang="en-US" sz="1600" dirty="0"/>
              <a:t> </a:t>
            </a:r>
            <a:r>
              <a:rPr lang="en" altLang="zh-CN" sz="1600" dirty="0" err="1"/>
              <a:t>opentack</a:t>
            </a:r>
            <a:r>
              <a:rPr lang="en" altLang="zh-CN" sz="1600" dirty="0"/>
              <a:t> aggregate add host &lt;host1&gt; Haswell</a:t>
            </a:r>
            <a:br>
              <a:rPr lang="en" altLang="zh-CN" sz="1600" dirty="0"/>
            </a:br>
            <a:r>
              <a:rPr lang="en-US" altLang="zh-CN" sz="1600" dirty="0"/>
              <a:t>#</a:t>
            </a:r>
            <a:r>
              <a:rPr lang="zh-CN" altLang="en-US" sz="1600" dirty="0"/>
              <a:t> </a:t>
            </a:r>
            <a:r>
              <a:rPr lang="en" altLang="zh-CN" sz="1600" dirty="0" err="1"/>
              <a:t>openstack</a:t>
            </a:r>
            <a:r>
              <a:rPr lang="en" altLang="zh-CN" sz="1600" dirty="0"/>
              <a:t> flavor set --property </a:t>
            </a:r>
            <a:r>
              <a:rPr lang="en" altLang="zh-CN" sz="1600" dirty="0" err="1"/>
              <a:t>aggregate_instance_extra_specs:cpu</a:t>
            </a:r>
            <a:r>
              <a:rPr lang="en" altLang="zh-CN" sz="1600" dirty="0"/>
              <a:t>=</a:t>
            </a:r>
            <a:r>
              <a:rPr lang="en" altLang="zh-CN" sz="1600" dirty="0" err="1"/>
              <a:t>broadwell</a:t>
            </a:r>
            <a:r>
              <a:rPr lang="en" altLang="zh-CN" sz="1600" dirty="0"/>
              <a:t> &lt;flavor1&gt;</a:t>
            </a:r>
            <a:br>
              <a:rPr lang="en" altLang="zh-CN" sz="1600" dirty="0"/>
            </a:br>
            <a:r>
              <a:rPr lang="en-US" altLang="zh-CN" sz="1600" dirty="0"/>
              <a:t>#</a:t>
            </a:r>
            <a:r>
              <a:rPr lang="zh-CN" altLang="en-US" sz="1600" dirty="0"/>
              <a:t> </a:t>
            </a:r>
            <a:r>
              <a:rPr lang="en" altLang="zh-CN" sz="1600" dirty="0" err="1"/>
              <a:t>openstack</a:t>
            </a:r>
            <a:r>
              <a:rPr lang="en" altLang="zh-CN" sz="1600" dirty="0"/>
              <a:t> flavor set --property </a:t>
            </a:r>
            <a:r>
              <a:rPr lang="en" altLang="zh-CN" sz="1600" dirty="0" err="1"/>
              <a:t>aggregate_instance_extra_specs:cpu</a:t>
            </a:r>
            <a:r>
              <a:rPr lang="en" altLang="zh-CN" sz="1600" dirty="0"/>
              <a:t>=</a:t>
            </a:r>
            <a:r>
              <a:rPr lang="en" altLang="zh-CN" sz="1600" dirty="0" err="1"/>
              <a:t>haswell</a:t>
            </a:r>
            <a:r>
              <a:rPr lang="en" altLang="zh-CN" sz="1600" dirty="0"/>
              <a:t> &lt;flavor2&gt;</a:t>
            </a:r>
            <a:br>
              <a:rPr lang="en" altLang="zh-CN" dirty="0"/>
            </a:br>
            <a:endParaRPr lang="zh-CN" altLang="en-US" b="0" i="0" dirty="0">
              <a:solidFill>
                <a:srgbClr val="555555"/>
              </a:solidFill>
              <a:effectLst/>
              <a:latin typeface="inherit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4A8B8A8-7FCF-4BBC-A720-E3FD609D0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虚拟机热迁移与</a:t>
            </a:r>
            <a:r>
              <a:rPr lang="en-US" altLang="zh-CN" dirty="0"/>
              <a:t>CPU</a:t>
            </a:r>
            <a:r>
              <a:rPr lang="zh-CN" altLang="en-US" dirty="0"/>
              <a:t>架构</a:t>
            </a:r>
          </a:p>
        </p:txBody>
      </p:sp>
    </p:spTree>
    <p:extLst>
      <p:ext uri="{BB962C8B-B14F-4D97-AF65-F5344CB8AC3E}">
        <p14:creationId xmlns:p14="http://schemas.microsoft.com/office/powerpoint/2010/main" val="2868126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53DFFDC9-2379-5E45-B7E4-D8A7DCC42DDC}"/>
              </a:ext>
            </a:extLst>
          </p:cNvPr>
          <p:cNvSpPr txBox="1"/>
          <p:nvPr/>
        </p:nvSpPr>
        <p:spPr>
          <a:xfrm>
            <a:off x="683568" y="1124744"/>
            <a:ext cx="489409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1100" b="1" dirty="0"/>
              <a:t>Skylake-Server</a:t>
            </a:r>
          </a:p>
          <a:p>
            <a:r>
              <a:rPr lang="en" altLang="zh-CN" sz="1100" b="1" dirty="0"/>
              <a:t>Skylake-Server-IBRS</a:t>
            </a:r>
          </a:p>
          <a:p>
            <a:r>
              <a:rPr lang="en" altLang="zh-CN" sz="1100" dirty="0"/>
              <a:t>	Intel Xeon Processor (Skylake, 2016)</a:t>
            </a:r>
          </a:p>
          <a:p>
            <a:r>
              <a:rPr lang="en" altLang="zh-CN" sz="1100" b="1" dirty="0"/>
              <a:t>Skylake-Client</a:t>
            </a:r>
          </a:p>
          <a:p>
            <a:r>
              <a:rPr lang="en" altLang="zh-CN" sz="1100" b="1" dirty="0"/>
              <a:t>Skylake-Client-IBRS</a:t>
            </a:r>
          </a:p>
          <a:p>
            <a:r>
              <a:rPr lang="en" altLang="zh-CN" sz="1100" dirty="0"/>
              <a:t>	Intel Core Processor (Skylake, 2015)</a:t>
            </a:r>
          </a:p>
          <a:p>
            <a:r>
              <a:rPr lang="en" altLang="zh-CN" sz="1100" b="1" dirty="0"/>
              <a:t>Broadwell</a:t>
            </a:r>
          </a:p>
          <a:p>
            <a:r>
              <a:rPr lang="en" altLang="zh-CN" sz="1100" b="1" dirty="0"/>
              <a:t>Broadwell-IBRS</a:t>
            </a:r>
          </a:p>
          <a:p>
            <a:r>
              <a:rPr lang="en" altLang="zh-CN" sz="1100" b="1" dirty="0"/>
              <a:t>Broadwell-</a:t>
            </a:r>
            <a:r>
              <a:rPr lang="en" altLang="zh-CN" sz="1100" b="1" dirty="0" err="1"/>
              <a:t>noTSX</a:t>
            </a:r>
            <a:endParaRPr lang="en" altLang="zh-CN" sz="1100" b="1" dirty="0"/>
          </a:p>
          <a:p>
            <a:r>
              <a:rPr lang="en" altLang="zh-CN" sz="1100" b="1" dirty="0"/>
              <a:t>Broadwell-</a:t>
            </a:r>
            <a:r>
              <a:rPr lang="en" altLang="zh-CN" sz="1100" b="1" dirty="0" err="1"/>
              <a:t>noTSX</a:t>
            </a:r>
            <a:r>
              <a:rPr lang="en" altLang="zh-CN" sz="1100" b="1" dirty="0"/>
              <a:t>-IBRS</a:t>
            </a:r>
          </a:p>
          <a:p>
            <a:r>
              <a:rPr lang="en" altLang="zh-CN" sz="1100" dirty="0"/>
              <a:t>	Intel Core Processor (Broadwell, 2014)</a:t>
            </a:r>
          </a:p>
          <a:p>
            <a:r>
              <a:rPr lang="en" altLang="zh-CN" sz="1100" b="1" dirty="0"/>
              <a:t>Haswell</a:t>
            </a:r>
          </a:p>
          <a:p>
            <a:r>
              <a:rPr lang="en" altLang="zh-CN" sz="1100" b="1" dirty="0"/>
              <a:t>Haswell-IBRS</a:t>
            </a:r>
          </a:p>
          <a:p>
            <a:r>
              <a:rPr lang="en" altLang="zh-CN" sz="1100" b="1" dirty="0"/>
              <a:t>Haswell-</a:t>
            </a:r>
            <a:r>
              <a:rPr lang="en" altLang="zh-CN" sz="1100" b="1" dirty="0" err="1"/>
              <a:t>noTSX</a:t>
            </a:r>
            <a:endParaRPr lang="en" altLang="zh-CN" sz="1100" b="1" dirty="0"/>
          </a:p>
          <a:p>
            <a:r>
              <a:rPr lang="en" altLang="zh-CN" sz="1100" b="1" dirty="0"/>
              <a:t>Haswell-</a:t>
            </a:r>
            <a:r>
              <a:rPr lang="en" altLang="zh-CN" sz="1100" b="1" dirty="0" err="1"/>
              <a:t>noTSX</a:t>
            </a:r>
            <a:r>
              <a:rPr lang="en" altLang="zh-CN" sz="1100" b="1" dirty="0"/>
              <a:t>-IBRS</a:t>
            </a:r>
          </a:p>
          <a:p>
            <a:r>
              <a:rPr lang="en" altLang="zh-CN" sz="1100" dirty="0"/>
              <a:t>	Intel Core Processor (Haswell, 2013)</a:t>
            </a:r>
          </a:p>
          <a:p>
            <a:r>
              <a:rPr lang="en" altLang="zh-CN" sz="1100" b="1" dirty="0" err="1"/>
              <a:t>IvyBridge</a:t>
            </a:r>
            <a:endParaRPr lang="en" altLang="zh-CN" sz="1100" b="1" dirty="0"/>
          </a:p>
          <a:p>
            <a:r>
              <a:rPr lang="en" altLang="zh-CN" sz="1100" b="1" dirty="0" err="1"/>
              <a:t>IvyBridge</a:t>
            </a:r>
            <a:r>
              <a:rPr lang="en" altLang="zh-CN" sz="1100" b="1" dirty="0"/>
              <a:t>-IBRS</a:t>
            </a:r>
          </a:p>
          <a:p>
            <a:r>
              <a:rPr lang="en" altLang="zh-CN" sz="1100" dirty="0"/>
              <a:t>	Intel Xeon E3-12xx v2 (Ivy Bridge, 2012)</a:t>
            </a:r>
          </a:p>
          <a:p>
            <a:r>
              <a:rPr lang="en" altLang="zh-CN" sz="1100" b="1" dirty="0" err="1"/>
              <a:t>SandyBridge</a:t>
            </a:r>
            <a:endParaRPr lang="en" altLang="zh-CN" sz="1100" b="1" dirty="0"/>
          </a:p>
          <a:p>
            <a:r>
              <a:rPr lang="en" altLang="zh-CN" sz="1100" b="1" dirty="0" err="1"/>
              <a:t>SandyBridge</a:t>
            </a:r>
            <a:r>
              <a:rPr lang="en" altLang="zh-CN" sz="1100" b="1" dirty="0"/>
              <a:t>-IBRS</a:t>
            </a:r>
          </a:p>
          <a:p>
            <a:r>
              <a:rPr lang="en" altLang="zh-CN" sz="1100" dirty="0"/>
              <a:t>	Intel Xeon E312xx (Sandy Bridge, 2011)</a:t>
            </a:r>
          </a:p>
          <a:p>
            <a:r>
              <a:rPr lang="en" altLang="zh-CN" sz="1100" b="1" dirty="0" err="1"/>
              <a:t>Westmere</a:t>
            </a:r>
            <a:endParaRPr lang="en" altLang="zh-CN" sz="1100" b="1" dirty="0"/>
          </a:p>
          <a:p>
            <a:r>
              <a:rPr lang="en" altLang="zh-CN" sz="1100" b="1" dirty="0" err="1"/>
              <a:t>Westmere</a:t>
            </a:r>
            <a:r>
              <a:rPr lang="en" altLang="zh-CN" sz="1100" b="1" dirty="0"/>
              <a:t>-IBRS</a:t>
            </a:r>
          </a:p>
          <a:p>
            <a:r>
              <a:rPr lang="en" altLang="zh-CN" sz="1100" dirty="0"/>
              <a:t>	</a:t>
            </a:r>
            <a:r>
              <a:rPr lang="en" altLang="zh-CN" sz="1100" dirty="0" err="1"/>
              <a:t>Westmere</a:t>
            </a:r>
            <a:r>
              <a:rPr lang="en" altLang="zh-CN" sz="1100" dirty="0"/>
              <a:t> E56xx/L56xx/X56xx (Nehalem-C, 2010)</a:t>
            </a:r>
          </a:p>
          <a:p>
            <a:r>
              <a:rPr lang="en" altLang="zh-CN" sz="1100" b="1" dirty="0"/>
              <a:t>Nehalem</a:t>
            </a:r>
          </a:p>
          <a:p>
            <a:r>
              <a:rPr lang="en" altLang="zh-CN" sz="1100" b="1" dirty="0"/>
              <a:t>Nehalem-IBRS</a:t>
            </a:r>
          </a:p>
          <a:p>
            <a:r>
              <a:rPr lang="en" altLang="zh-CN" sz="1100" dirty="0"/>
              <a:t>	Intel Core i7 9xx (Nehalem Class Core i7, 2008)</a:t>
            </a:r>
          </a:p>
          <a:p>
            <a:r>
              <a:rPr lang="en" altLang="zh-CN" sz="1100" b="1" dirty="0"/>
              <a:t>Penryn</a:t>
            </a:r>
          </a:p>
          <a:p>
            <a:r>
              <a:rPr lang="en" altLang="zh-CN" sz="1100" dirty="0"/>
              <a:t>	Intel Core 2 Duo P9xxx (Penryn Class Core 2, 2007)</a:t>
            </a:r>
          </a:p>
          <a:p>
            <a:r>
              <a:rPr lang="en" altLang="zh-CN" sz="1100" b="1" dirty="0"/>
              <a:t>Conroe</a:t>
            </a:r>
          </a:p>
          <a:p>
            <a:r>
              <a:rPr lang="en" altLang="zh-CN" sz="1100" dirty="0"/>
              <a:t>	Intel Celeron_4x0 (Conroe/</a:t>
            </a:r>
            <a:r>
              <a:rPr lang="en" altLang="zh-CN" sz="1100" dirty="0" err="1"/>
              <a:t>Merom</a:t>
            </a:r>
            <a:r>
              <a:rPr lang="en" altLang="zh-CN" sz="1100" dirty="0"/>
              <a:t> Class Core 2, 2006)</a:t>
            </a:r>
            <a:endParaRPr kumimoji="1" lang="zh-CN" altLang="en-US" sz="110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D377C63-325A-4182-9CA1-61F322ED1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</a:t>
            </a:r>
            <a:r>
              <a:rPr lang="en-US" altLang="zh-CN" dirty="0"/>
              <a:t>CPU</a:t>
            </a:r>
            <a:r>
              <a:rPr lang="zh-CN" altLang="en-US" dirty="0"/>
              <a:t>架构</a:t>
            </a:r>
          </a:p>
        </p:txBody>
      </p:sp>
    </p:spTree>
    <p:extLst>
      <p:ext uri="{BB962C8B-B14F-4D97-AF65-F5344CB8AC3E}">
        <p14:creationId xmlns:p14="http://schemas.microsoft.com/office/powerpoint/2010/main" val="38827298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C6F7DA6D-F12D-EA42-B73D-3D6E7339BE00}"/>
              </a:ext>
            </a:extLst>
          </p:cNvPr>
          <p:cNvSpPr/>
          <p:nvPr/>
        </p:nvSpPr>
        <p:spPr>
          <a:xfrm>
            <a:off x="179512" y="116632"/>
            <a:ext cx="3190297" cy="514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00" b="1" dirty="0"/>
              <a:t>CPU</a:t>
            </a:r>
            <a:r>
              <a:rPr lang="zh-CN" altLang="en-US" sz="2100" b="1" dirty="0"/>
              <a:t>架构不一致的热迁移</a:t>
            </a:r>
            <a:endParaRPr lang="en-US" altLang="zh-CN" sz="21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D2BF20-3BC5-9648-BC20-45E4BDAA959B}"/>
              </a:ext>
            </a:extLst>
          </p:cNvPr>
          <p:cNvSpPr txBox="1"/>
          <p:nvPr/>
        </p:nvSpPr>
        <p:spPr>
          <a:xfrm>
            <a:off x="1691680" y="1038469"/>
            <a:ext cx="2507418" cy="5770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900" dirty="0"/>
              <a:t> &lt;</a:t>
            </a:r>
            <a:r>
              <a:rPr kumimoji="1" lang="en" altLang="zh-CN" sz="900" dirty="0" err="1"/>
              <a:t>cpu</a:t>
            </a:r>
            <a:r>
              <a:rPr kumimoji="1" lang="en" altLang="zh-CN" sz="900" dirty="0"/>
              <a:t>&gt;</a:t>
            </a:r>
          </a:p>
          <a:p>
            <a:r>
              <a:rPr kumimoji="1" lang="en" altLang="zh-CN" sz="900" dirty="0"/>
              <a:t>      &lt;arch&gt;x86_64&lt;/arch&gt;</a:t>
            </a:r>
          </a:p>
          <a:p>
            <a:r>
              <a:rPr kumimoji="1" lang="en" altLang="zh-CN" sz="900" dirty="0"/>
              <a:t>      &lt;model&gt;Broadwell-IBRS&lt;/model&gt;</a:t>
            </a:r>
          </a:p>
          <a:p>
            <a:r>
              <a:rPr kumimoji="1" lang="en" altLang="zh-CN" sz="900" dirty="0"/>
              <a:t>      &lt;vendor&gt;Intel&lt;/vendor&gt;</a:t>
            </a:r>
          </a:p>
          <a:p>
            <a:r>
              <a:rPr kumimoji="1" lang="en" altLang="zh-CN" sz="900" dirty="0"/>
              <a:t>      &lt;microcode version='184549418'/&gt;</a:t>
            </a:r>
          </a:p>
          <a:p>
            <a:r>
              <a:rPr kumimoji="1" lang="en" altLang="zh-CN" sz="900" dirty="0"/>
              <a:t>      &lt;topology sockets='1' cores='12' threads='2'/&gt;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vme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name='ds'/&gt;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acpi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ss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ht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name='tm'/&gt;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pbe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name='dtes64'/&gt;</a:t>
            </a:r>
          </a:p>
          <a:p>
            <a:r>
              <a:rPr kumimoji="1" lang="en" altLang="zh-CN" sz="900" dirty="0"/>
              <a:t>      &lt;feature name='monitor'/&gt;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ds_cpl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vmx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smx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est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name='tm2'/&gt;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xtpr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pdcm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dca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osxsave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name='f16c'/&gt;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rdrand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arat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tsc_adjust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cmt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stibp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xsaveopt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mbm_total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mbm_local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name='pdpe1gb'/&gt;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abm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&lt;feature name='</a:t>
            </a:r>
            <a:r>
              <a:rPr kumimoji="1" lang="en" altLang="zh-CN" sz="900" dirty="0" err="1"/>
              <a:t>invtsc</a:t>
            </a:r>
            <a:r>
              <a:rPr kumimoji="1" lang="en" altLang="zh-CN" sz="900" dirty="0"/>
              <a:t>'/&gt;</a:t>
            </a:r>
          </a:p>
          <a:p>
            <a:r>
              <a:rPr kumimoji="1" lang="en" altLang="zh-CN" sz="900" dirty="0"/>
              <a:t>      &lt;pages unit='KiB' size='4'/&gt;</a:t>
            </a:r>
          </a:p>
          <a:p>
            <a:r>
              <a:rPr kumimoji="1" lang="en" altLang="zh-CN" sz="900" dirty="0"/>
              <a:t>      &lt;pages unit='KiB' size='2048'/&gt;</a:t>
            </a:r>
          </a:p>
          <a:p>
            <a:r>
              <a:rPr kumimoji="1" lang="en" altLang="zh-CN" sz="900" dirty="0"/>
              <a:t>      &lt;pages unit='KiB' size='1048576'/&gt;</a:t>
            </a:r>
          </a:p>
          <a:p>
            <a:r>
              <a:rPr kumimoji="1" lang="en" altLang="zh-CN" sz="900" dirty="0"/>
              <a:t>    &lt;/</a:t>
            </a:r>
            <a:r>
              <a:rPr kumimoji="1" lang="en" altLang="zh-CN" sz="900" dirty="0" err="1"/>
              <a:t>cpu</a:t>
            </a:r>
            <a:r>
              <a:rPr kumimoji="1" lang="en" altLang="zh-CN" sz="900" dirty="0"/>
              <a:t>&gt;</a:t>
            </a:r>
            <a:endParaRPr kumimoji="1" lang="zh-CN" altLang="en-US" sz="9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250374-C73F-9D44-9E78-14B40F581F21}"/>
              </a:ext>
            </a:extLst>
          </p:cNvPr>
          <p:cNvSpPr/>
          <p:nvPr/>
        </p:nvSpPr>
        <p:spPr>
          <a:xfrm>
            <a:off x="5940152" y="1038469"/>
            <a:ext cx="3384376" cy="54938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 &lt;cpu&gt;</a:t>
            </a:r>
          </a:p>
          <a:p>
            <a:r>
              <a:rPr lang="zh-CN" altLang="en-US" sz="900" dirty="0"/>
              <a:t>      &lt;arch&gt;x86_64&lt;/arch&gt;</a:t>
            </a:r>
          </a:p>
          <a:p>
            <a:r>
              <a:rPr lang="zh-CN" altLang="en-US" sz="900" dirty="0"/>
              <a:t>      &lt;model&gt;Broadwell&lt;/model&gt;</a:t>
            </a:r>
          </a:p>
          <a:p>
            <a:r>
              <a:rPr lang="zh-CN" altLang="en-US" sz="900" dirty="0"/>
              <a:t>      &lt;vendor&gt;Intel&lt;/vendor&gt;</a:t>
            </a:r>
          </a:p>
          <a:p>
            <a:r>
              <a:rPr lang="zh-CN" altLang="en-US" sz="900" dirty="0"/>
              <a:t>      &lt;microcode version='184549407'/&gt;</a:t>
            </a:r>
          </a:p>
          <a:p>
            <a:r>
              <a:rPr lang="zh-CN" altLang="en-US" sz="900" dirty="0"/>
              <a:t>      &lt;topology sockets='1' cores='12' threads='2'/&gt;</a:t>
            </a:r>
          </a:p>
          <a:p>
            <a:r>
              <a:rPr lang="zh-CN" altLang="en-US" sz="900" dirty="0"/>
              <a:t>      &lt;feature name='vme'/&gt;</a:t>
            </a:r>
          </a:p>
          <a:p>
            <a:r>
              <a:rPr lang="zh-CN" altLang="en-US" sz="900" dirty="0"/>
              <a:t>      &lt;feature name='ds'/&gt;</a:t>
            </a:r>
          </a:p>
          <a:p>
            <a:r>
              <a:rPr lang="zh-CN" altLang="en-US" sz="900" dirty="0"/>
              <a:t>      &lt;feature name='acpi'/&gt;</a:t>
            </a:r>
          </a:p>
          <a:p>
            <a:r>
              <a:rPr lang="zh-CN" altLang="en-US" sz="900" dirty="0"/>
              <a:t>      &lt;feature name='ss'/&gt;</a:t>
            </a:r>
          </a:p>
          <a:p>
            <a:r>
              <a:rPr lang="zh-CN" altLang="en-US" sz="900" dirty="0"/>
              <a:t>      &lt;feature name='ht'/&gt;</a:t>
            </a:r>
          </a:p>
          <a:p>
            <a:r>
              <a:rPr lang="zh-CN" altLang="en-US" sz="900" dirty="0"/>
              <a:t>      &lt;feature name='tm'/&gt;</a:t>
            </a:r>
          </a:p>
          <a:p>
            <a:r>
              <a:rPr lang="zh-CN" altLang="en-US" sz="900" dirty="0"/>
              <a:t>      &lt;feature name='pbe'/&gt;</a:t>
            </a:r>
          </a:p>
          <a:p>
            <a:r>
              <a:rPr lang="zh-CN" altLang="en-US" sz="900" dirty="0"/>
              <a:t>      &lt;feature name='dtes64'/&gt;</a:t>
            </a:r>
          </a:p>
          <a:p>
            <a:r>
              <a:rPr lang="zh-CN" altLang="en-US" sz="900" dirty="0"/>
              <a:t>      &lt;feature name='monitor'/&gt;</a:t>
            </a:r>
          </a:p>
          <a:p>
            <a:r>
              <a:rPr lang="zh-CN" altLang="en-US" sz="900" dirty="0"/>
              <a:t>      &lt;feature name='ds_cpl'/&gt;</a:t>
            </a:r>
          </a:p>
          <a:p>
            <a:r>
              <a:rPr lang="zh-CN" altLang="en-US" sz="900" dirty="0"/>
              <a:t>      &lt;feature name='vmx'/&gt;</a:t>
            </a:r>
          </a:p>
          <a:p>
            <a:r>
              <a:rPr lang="zh-CN" altLang="en-US" sz="900" dirty="0"/>
              <a:t>      &lt;feature name='smx'/&gt;</a:t>
            </a:r>
          </a:p>
          <a:p>
            <a:r>
              <a:rPr lang="zh-CN" altLang="en-US" sz="900" dirty="0"/>
              <a:t>      &lt;feature name='est'/&gt;</a:t>
            </a:r>
          </a:p>
          <a:p>
            <a:r>
              <a:rPr lang="zh-CN" altLang="en-US" sz="900" dirty="0"/>
              <a:t>      &lt;feature name='tm2'/&gt;</a:t>
            </a:r>
          </a:p>
          <a:p>
            <a:r>
              <a:rPr lang="zh-CN" altLang="en-US" sz="900" dirty="0"/>
              <a:t>      &lt;feature name='xtpr'/&gt;</a:t>
            </a:r>
          </a:p>
          <a:p>
            <a:r>
              <a:rPr lang="zh-CN" altLang="en-US" sz="900" dirty="0"/>
              <a:t>      &lt;feature name='pdcm'/&gt;</a:t>
            </a:r>
          </a:p>
          <a:p>
            <a:r>
              <a:rPr lang="zh-CN" altLang="en-US" sz="900" dirty="0"/>
              <a:t>      &lt;feature name='dca'/&gt;</a:t>
            </a:r>
          </a:p>
          <a:p>
            <a:r>
              <a:rPr lang="zh-CN" altLang="en-US" sz="900" dirty="0"/>
              <a:t>      &lt;feature name='osxsave'/&gt;</a:t>
            </a:r>
          </a:p>
          <a:p>
            <a:r>
              <a:rPr lang="zh-CN" altLang="en-US" sz="900" dirty="0"/>
              <a:t>      &lt;feature name='f16c'/&gt;</a:t>
            </a:r>
          </a:p>
          <a:p>
            <a:r>
              <a:rPr lang="zh-CN" altLang="en-US" sz="900" dirty="0"/>
              <a:t>      &lt;feature name='rdrand'/&gt;</a:t>
            </a:r>
          </a:p>
          <a:p>
            <a:r>
              <a:rPr lang="zh-CN" altLang="en-US" sz="900" dirty="0"/>
              <a:t>      &lt;feature name='arat'/&gt;</a:t>
            </a:r>
          </a:p>
          <a:p>
            <a:r>
              <a:rPr lang="zh-CN" altLang="en-US" sz="900" dirty="0"/>
              <a:t>      &lt;feature name='tsc_adjust'/&gt;</a:t>
            </a:r>
          </a:p>
          <a:p>
            <a:r>
              <a:rPr lang="zh-CN" altLang="en-US" sz="900" dirty="0"/>
              <a:t>      &lt;feature name='cmt'/&gt;</a:t>
            </a:r>
          </a:p>
          <a:p>
            <a:r>
              <a:rPr lang="zh-CN" altLang="en-US" sz="900" dirty="0"/>
              <a:t>      &lt;feature name='xsaveopt'/&gt;</a:t>
            </a:r>
          </a:p>
          <a:p>
            <a:r>
              <a:rPr lang="zh-CN" altLang="en-US" sz="900" dirty="0"/>
              <a:t>      &lt;feature name='mbm_total'/&gt;</a:t>
            </a:r>
          </a:p>
          <a:p>
            <a:r>
              <a:rPr lang="zh-CN" altLang="en-US" sz="900" dirty="0"/>
              <a:t>      &lt;feature name='mbm_local'/&gt;</a:t>
            </a:r>
          </a:p>
          <a:p>
            <a:r>
              <a:rPr lang="zh-CN" altLang="en-US" sz="900" dirty="0"/>
              <a:t>      &lt;feature name='pdpe1gb'/&gt;</a:t>
            </a:r>
          </a:p>
          <a:p>
            <a:r>
              <a:rPr lang="zh-CN" altLang="en-US" sz="900" dirty="0"/>
              <a:t>      &lt;feature name='abm'/&gt;</a:t>
            </a:r>
          </a:p>
          <a:p>
            <a:r>
              <a:rPr lang="zh-CN" altLang="en-US" sz="900" dirty="0"/>
              <a:t>      &lt;feature name='invtsc'/&gt;</a:t>
            </a:r>
          </a:p>
          <a:p>
            <a:r>
              <a:rPr lang="zh-CN" altLang="en-US" sz="900" dirty="0"/>
              <a:t>      &lt;pages unit='KiB' size='4'/&gt;</a:t>
            </a:r>
          </a:p>
          <a:p>
            <a:r>
              <a:rPr lang="zh-CN" altLang="en-US" sz="900" dirty="0"/>
              <a:t>      &lt;pages unit='KiB' size='2048'/&gt;</a:t>
            </a:r>
          </a:p>
          <a:p>
            <a:r>
              <a:rPr lang="zh-CN" altLang="en-US" sz="900" dirty="0"/>
              <a:t>      &lt;pages unit='KiB' size='1048576'/&gt;</a:t>
            </a:r>
          </a:p>
          <a:p>
            <a:r>
              <a:rPr lang="zh-CN" altLang="en-US" sz="900" dirty="0"/>
              <a:t>    &lt;/cpu&gt;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0A6F24-97C4-0049-A4B2-5DBF47B16E38}"/>
              </a:ext>
            </a:extLst>
          </p:cNvPr>
          <p:cNvSpPr txBox="1"/>
          <p:nvPr/>
        </p:nvSpPr>
        <p:spPr>
          <a:xfrm>
            <a:off x="543339" y="3127513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主机</a:t>
            </a:r>
            <a:r>
              <a:rPr kumimoji="1" lang="en-US" altLang="zh-CN" dirty="0"/>
              <a:t>A</a:t>
            </a:r>
          </a:p>
          <a:p>
            <a:r>
              <a:rPr kumimoji="1" lang="en-US" altLang="zh-CN" dirty="0"/>
              <a:t>CPU</a:t>
            </a:r>
            <a:r>
              <a:rPr kumimoji="1" lang="zh-CN" altLang="en-US" dirty="0"/>
              <a:t>特性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F5C2524-EEEC-6544-B1AD-3940C49F3C13}"/>
              </a:ext>
            </a:extLst>
          </p:cNvPr>
          <p:cNvSpPr txBox="1"/>
          <p:nvPr/>
        </p:nvSpPr>
        <p:spPr>
          <a:xfrm>
            <a:off x="4932040" y="3127513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主机</a:t>
            </a:r>
            <a:r>
              <a:rPr kumimoji="1" lang="en-US" altLang="zh-CN" dirty="0"/>
              <a:t>B</a:t>
            </a:r>
          </a:p>
          <a:p>
            <a:r>
              <a:rPr kumimoji="1" lang="en-US" altLang="zh-CN" dirty="0"/>
              <a:t>CPU</a:t>
            </a:r>
            <a:r>
              <a:rPr kumimoji="1" lang="zh-CN" altLang="en-US" dirty="0"/>
              <a:t>特性</a:t>
            </a:r>
          </a:p>
        </p:txBody>
      </p:sp>
    </p:spTree>
    <p:extLst>
      <p:ext uri="{BB962C8B-B14F-4D97-AF65-F5344CB8AC3E}">
        <p14:creationId xmlns:p14="http://schemas.microsoft.com/office/powerpoint/2010/main" val="3210235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B977529-14C9-FC47-9BBE-B78FD78F06DF}"/>
              </a:ext>
            </a:extLst>
          </p:cNvPr>
          <p:cNvSpPr txBox="1"/>
          <p:nvPr/>
        </p:nvSpPr>
        <p:spPr>
          <a:xfrm>
            <a:off x="539552" y="1484784"/>
            <a:ext cx="698477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主机</a:t>
            </a:r>
            <a:r>
              <a:rPr kumimoji="1" lang="en-US" altLang="zh-CN" dirty="0"/>
              <a:t>A</a:t>
            </a:r>
            <a:r>
              <a:rPr kumimoji="1" lang="zh-CN" altLang="en-US" dirty="0"/>
              <a:t>与主机</a:t>
            </a:r>
            <a:r>
              <a:rPr kumimoji="1" lang="en-US" altLang="zh-CN" dirty="0"/>
              <a:t>B</a:t>
            </a:r>
            <a:r>
              <a:rPr kumimoji="1" lang="zh-CN" altLang="en-US" dirty="0"/>
              <a:t>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属性汇总在</a:t>
            </a:r>
            <a:r>
              <a:rPr kumimoji="1" lang="en-US" altLang="zh-CN" dirty="0" err="1"/>
              <a:t>allcpu.xml</a:t>
            </a:r>
            <a:r>
              <a:rPr kumimoji="1" lang="zh-CN" altLang="en-US" dirty="0"/>
              <a:t>文件中生成属性交集</a:t>
            </a:r>
            <a:endParaRPr kumimoji="1" lang="en-US" altLang="zh-CN" dirty="0"/>
          </a:p>
          <a:p>
            <a:r>
              <a:rPr kumimoji="1" lang="en-US" altLang="zh-CN" dirty="0"/>
              <a:t># </a:t>
            </a:r>
            <a:r>
              <a:rPr kumimoji="1" lang="en-US" altLang="zh-CN" dirty="0" err="1"/>
              <a:t>virsh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cpu</a:t>
            </a:r>
            <a:r>
              <a:rPr kumimoji="1" lang="en-US" altLang="zh-CN" dirty="0"/>
              <a:t>-baseline </a:t>
            </a:r>
            <a:r>
              <a:rPr kumimoji="1" lang="en-US" altLang="zh-CN" dirty="0" err="1"/>
              <a:t>allcpu.xml</a:t>
            </a:r>
            <a:endParaRPr kumimoji="1" lang="en-US" altLang="zh-CN" dirty="0"/>
          </a:p>
          <a:p>
            <a:r>
              <a:rPr kumimoji="1" lang="en-US" altLang="zh-CN" sz="1000" dirty="0"/>
              <a:t>&lt;</a:t>
            </a:r>
            <a:r>
              <a:rPr kumimoji="1" lang="en-US" altLang="zh-CN" sz="1000" dirty="0" err="1"/>
              <a:t>cpu</a:t>
            </a:r>
            <a:r>
              <a:rPr kumimoji="1" lang="en-US" altLang="zh-CN" sz="1000" dirty="0"/>
              <a:t> mode='custom' match='exact'&gt;</a:t>
            </a:r>
          </a:p>
          <a:p>
            <a:r>
              <a:rPr kumimoji="1" lang="en-US" altLang="zh-CN" sz="1000" dirty="0"/>
              <a:t>  &lt;model fallback='allow'&gt;Skylake-Client&lt;/model&gt;</a:t>
            </a:r>
          </a:p>
          <a:p>
            <a:r>
              <a:rPr kumimoji="1" lang="en-US" altLang="zh-CN" sz="1000" dirty="0"/>
              <a:t>  &lt;vendor&gt;Intel&lt;/vendor&gt;</a:t>
            </a:r>
          </a:p>
          <a:p>
            <a:r>
              <a:rPr kumimoji="1" lang="en-US" altLang="zh-CN" sz="1000" dirty="0"/>
              <a:t>  &lt;feature policy='require' name='ds'/&gt;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acpi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ss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ht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policy='require' name='tm'/&gt;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pbe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policy='require' name='dtes64'/&gt;</a:t>
            </a:r>
          </a:p>
          <a:p>
            <a:r>
              <a:rPr kumimoji="1" lang="en-US" altLang="zh-CN" sz="1000" dirty="0"/>
              <a:t>  &lt;feature policy='require' name='monitor'/&gt;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ds_cpl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vmx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smx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est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policy='require' name='tm2'/&gt;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xtpr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pdcm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dca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osxsave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tsc_adjust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policy='require' name='pdpe1gb'/&gt;</a:t>
            </a:r>
          </a:p>
          <a:p>
            <a:r>
              <a:rPr kumimoji="1" lang="en-US" altLang="zh-CN" sz="1000" dirty="0"/>
              <a:t>  &lt;feature policy='require' name='</a:t>
            </a:r>
            <a:r>
              <a:rPr kumimoji="1" lang="en-US" altLang="zh-CN" sz="1000" dirty="0" err="1"/>
              <a:t>invtsc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policy='disable' name='</a:t>
            </a:r>
            <a:r>
              <a:rPr kumimoji="1" lang="en-US" altLang="zh-CN" sz="1000" dirty="0" err="1"/>
              <a:t>mpx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policy='disable' name='</a:t>
            </a:r>
            <a:r>
              <a:rPr kumimoji="1" lang="en-US" altLang="zh-CN" sz="1000" dirty="0" err="1"/>
              <a:t>xsavec</a:t>
            </a:r>
            <a:r>
              <a:rPr kumimoji="1" lang="en-US" altLang="zh-CN" sz="1000" dirty="0"/>
              <a:t>'/&gt;</a:t>
            </a:r>
          </a:p>
          <a:p>
            <a:r>
              <a:rPr kumimoji="1" lang="en-US" altLang="zh-CN" sz="1000" dirty="0"/>
              <a:t>  &lt;feature policy='disable' name='xgetbv1'/&gt;</a:t>
            </a:r>
          </a:p>
          <a:p>
            <a:r>
              <a:rPr kumimoji="1" lang="en-US" altLang="zh-CN" sz="1000" dirty="0"/>
              <a:t>&lt;/</a:t>
            </a:r>
            <a:r>
              <a:rPr kumimoji="1" lang="en-US" altLang="zh-CN" sz="1000" dirty="0" err="1"/>
              <a:t>cpu</a:t>
            </a:r>
            <a:r>
              <a:rPr kumimoji="1" lang="en-US" altLang="zh-CN" sz="1000" dirty="0"/>
              <a:t>&gt;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F1DD2D4-BF76-4225-B85C-7CCFE9450A9A}"/>
              </a:ext>
            </a:extLst>
          </p:cNvPr>
          <p:cNvSpPr/>
          <p:nvPr/>
        </p:nvSpPr>
        <p:spPr>
          <a:xfrm>
            <a:off x="179512" y="116632"/>
            <a:ext cx="3190297" cy="514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00" b="1" dirty="0"/>
              <a:t>CPU</a:t>
            </a:r>
            <a:r>
              <a:rPr lang="zh-CN" altLang="en-US" sz="2100" b="1" dirty="0"/>
              <a:t>架构不一致的热迁移</a:t>
            </a:r>
            <a:endParaRPr lang="en-US" altLang="zh-CN" sz="2100" b="1" dirty="0"/>
          </a:p>
        </p:txBody>
      </p:sp>
    </p:spTree>
    <p:extLst>
      <p:ext uri="{BB962C8B-B14F-4D97-AF65-F5344CB8AC3E}">
        <p14:creationId xmlns:p14="http://schemas.microsoft.com/office/powerpoint/2010/main" val="3737594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3C00E35A-764B-4793-925F-30009ED2AFE1}"/>
              </a:ext>
            </a:extLst>
          </p:cNvPr>
          <p:cNvGrpSpPr/>
          <p:nvPr/>
        </p:nvGrpSpPr>
        <p:grpSpPr>
          <a:xfrm>
            <a:off x="1115616" y="2852936"/>
            <a:ext cx="6166051" cy="2160240"/>
            <a:chOff x="1115616" y="2708920"/>
            <a:chExt cx="6166051" cy="216024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FBD33BC-49EC-D34D-A763-81E8A4B01EA7}"/>
                </a:ext>
              </a:extLst>
            </p:cNvPr>
            <p:cNvSpPr/>
            <p:nvPr/>
          </p:nvSpPr>
          <p:spPr>
            <a:xfrm>
              <a:off x="1115616" y="2708920"/>
              <a:ext cx="2133603" cy="216024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/>
                <a:t>Compute node A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47407EF-E561-044E-8D46-0300CE368726}"/>
                </a:ext>
              </a:extLst>
            </p:cNvPr>
            <p:cNvSpPr/>
            <p:nvPr/>
          </p:nvSpPr>
          <p:spPr>
            <a:xfrm>
              <a:off x="5148064" y="2708920"/>
              <a:ext cx="2133603" cy="216024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en-US" altLang="zh-CN" sz="1400" dirty="0"/>
                <a:t>Compute node B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0CB99DB-15BC-6D4D-8742-2D90D92A288A}"/>
                </a:ext>
              </a:extLst>
            </p:cNvPr>
            <p:cNvSpPr/>
            <p:nvPr/>
          </p:nvSpPr>
          <p:spPr>
            <a:xfrm>
              <a:off x="2411760" y="4509120"/>
              <a:ext cx="837459" cy="36004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AVX</a:t>
              </a: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5294D47-80DE-AA4D-9572-A611A5F3DCA4}"/>
                </a:ext>
              </a:extLst>
            </p:cNvPr>
            <p:cNvSpPr/>
            <p:nvPr/>
          </p:nvSpPr>
          <p:spPr>
            <a:xfrm>
              <a:off x="2411759" y="4149080"/>
              <a:ext cx="837459" cy="36004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MMX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9BD2508-234D-6E4D-A99A-874F85778F61}"/>
                </a:ext>
              </a:extLst>
            </p:cNvPr>
            <p:cNvSpPr/>
            <p:nvPr/>
          </p:nvSpPr>
          <p:spPr>
            <a:xfrm>
              <a:off x="5148063" y="4509120"/>
              <a:ext cx="837459" cy="36004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AVX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2A58332-6839-3E44-8711-39D28C7818B6}"/>
                </a:ext>
              </a:extLst>
            </p:cNvPr>
            <p:cNvSpPr/>
            <p:nvPr/>
          </p:nvSpPr>
          <p:spPr>
            <a:xfrm>
              <a:off x="5148060" y="3830184"/>
              <a:ext cx="837459" cy="36004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MMX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08831C1-F6DB-EF4D-A44E-F181A32766B6}"/>
                </a:ext>
              </a:extLst>
            </p:cNvPr>
            <p:cNvSpPr/>
            <p:nvPr/>
          </p:nvSpPr>
          <p:spPr>
            <a:xfrm>
              <a:off x="5148061" y="4190224"/>
              <a:ext cx="837459" cy="360040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SSE2</a:t>
              </a:r>
            </a:p>
          </p:txBody>
        </p:sp>
        <p:sp>
          <p:nvSpPr>
            <p:cNvPr id="15" name="右箭头 14">
              <a:extLst>
                <a:ext uri="{FF2B5EF4-FFF2-40B4-BE49-F238E27FC236}">
                  <a16:creationId xmlns:a16="http://schemas.microsoft.com/office/drawing/2014/main" id="{D14EBDFC-FC4C-3141-8F16-B57FB0ED9CFF}"/>
                </a:ext>
              </a:extLst>
            </p:cNvPr>
            <p:cNvSpPr/>
            <p:nvPr/>
          </p:nvSpPr>
          <p:spPr>
            <a:xfrm>
              <a:off x="3249218" y="3301774"/>
              <a:ext cx="1898842" cy="415258"/>
            </a:xfrm>
            <a:prstGeom prst="right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Passed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E6492F4-4CAC-5846-82F8-508E2268B5F6}"/>
                </a:ext>
              </a:extLst>
            </p:cNvPr>
            <p:cNvSpPr txBox="1"/>
            <p:nvPr/>
          </p:nvSpPr>
          <p:spPr>
            <a:xfrm>
              <a:off x="3464992" y="3003956"/>
              <a:ext cx="1509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/>
                <a:t>Live migration</a:t>
              </a:r>
            </a:p>
          </p:txBody>
        </p:sp>
        <p:sp>
          <p:nvSpPr>
            <p:cNvPr id="18" name="左箭头 17">
              <a:extLst>
                <a:ext uri="{FF2B5EF4-FFF2-40B4-BE49-F238E27FC236}">
                  <a16:creationId xmlns:a16="http://schemas.microsoft.com/office/drawing/2014/main" id="{98748843-0193-BE44-8F91-6FA7CF016523}"/>
                </a:ext>
              </a:extLst>
            </p:cNvPr>
            <p:cNvSpPr/>
            <p:nvPr/>
          </p:nvSpPr>
          <p:spPr>
            <a:xfrm>
              <a:off x="3249222" y="3933056"/>
              <a:ext cx="1898842" cy="443204"/>
            </a:xfrm>
            <a:prstGeom prst="lef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/>
                <a:t>Failed</a:t>
              </a:r>
              <a:endParaRPr kumimoji="1" lang="zh-CN" altLang="en-US" dirty="0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16D83493-5DAA-734F-AA75-C44AC80924DD}"/>
              </a:ext>
            </a:extLst>
          </p:cNvPr>
          <p:cNvSpPr txBox="1"/>
          <p:nvPr/>
        </p:nvSpPr>
        <p:spPr>
          <a:xfrm>
            <a:off x="827584" y="1405941"/>
            <a:ext cx="622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源计算节点的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指令集需是目标计算节点</a:t>
            </a:r>
            <a:r>
              <a:rPr kumimoji="1" lang="en-US" altLang="zh-CN" dirty="0" err="1"/>
              <a:t>cpu</a:t>
            </a:r>
            <a:r>
              <a:rPr kumimoji="1" lang="zh-CN" altLang="en-US" dirty="0"/>
              <a:t>指令集的子集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6016328-A779-4A07-8072-2CF3374CA20C}"/>
              </a:ext>
            </a:extLst>
          </p:cNvPr>
          <p:cNvSpPr/>
          <p:nvPr/>
        </p:nvSpPr>
        <p:spPr>
          <a:xfrm>
            <a:off x="179512" y="116632"/>
            <a:ext cx="3190297" cy="5143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00" b="1" dirty="0"/>
              <a:t>CPU</a:t>
            </a:r>
            <a:r>
              <a:rPr lang="zh-CN" altLang="en-US" sz="2100" b="1" dirty="0"/>
              <a:t>架构不一致的热迁移</a:t>
            </a:r>
            <a:endParaRPr lang="en-US" altLang="zh-CN" sz="2100" b="1" dirty="0"/>
          </a:p>
        </p:txBody>
      </p:sp>
    </p:spTree>
    <p:extLst>
      <p:ext uri="{BB962C8B-B14F-4D97-AF65-F5344CB8AC3E}">
        <p14:creationId xmlns:p14="http://schemas.microsoft.com/office/powerpoint/2010/main" val="30063286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8B9FBE5-B58A-5340-8C30-A177194E7713}"/>
              </a:ext>
            </a:extLst>
          </p:cNvPr>
          <p:cNvSpPr/>
          <p:nvPr/>
        </p:nvSpPr>
        <p:spPr>
          <a:xfrm>
            <a:off x="285840" y="1045820"/>
            <a:ext cx="6713697" cy="654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/>
              <a:t>CPU</a:t>
            </a:r>
            <a:r>
              <a:rPr lang="zh-CN" altLang="en-US" sz="2800" b="1" dirty="0"/>
              <a:t>架构不同的计算节点之间热迁移配置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46BB82F-6836-C940-B5EF-AA49A25ABED6}"/>
              </a:ext>
            </a:extLst>
          </p:cNvPr>
          <p:cNvSpPr txBox="1"/>
          <p:nvPr/>
        </p:nvSpPr>
        <p:spPr>
          <a:xfrm>
            <a:off x="340688" y="2204864"/>
            <a:ext cx="846262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计算节点的配置文件</a:t>
            </a:r>
            <a:r>
              <a:rPr kumimoji="1" lang="en-US" altLang="zh-CN" dirty="0" err="1"/>
              <a:t>nova.conf</a:t>
            </a:r>
            <a:endParaRPr kumimoji="1" lang="en-US" altLang="zh-CN" dirty="0"/>
          </a:p>
          <a:p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cpu_mode</a:t>
            </a:r>
            <a:r>
              <a:rPr kumimoji="1" lang="en-US" altLang="zh-CN" dirty="0"/>
              <a:t> = custom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virt_type</a:t>
            </a:r>
            <a:r>
              <a:rPr kumimoji="1" lang="en-US" altLang="zh-CN" dirty="0"/>
              <a:t> = </a:t>
            </a:r>
            <a:r>
              <a:rPr kumimoji="1" lang="en-US" altLang="zh-CN" dirty="0" err="1"/>
              <a:t>kvm</a:t>
            </a:r>
            <a:r>
              <a:rPr kumimoji="1" lang="en-US" altLang="zh-CN" dirty="0"/>
              <a:t> </a:t>
            </a:r>
            <a:r>
              <a:rPr kumimoji="1" lang="zh-CN" altLang="en-US" dirty="0"/>
              <a:t>或 </a:t>
            </a:r>
            <a:r>
              <a:rPr kumimoji="1" lang="en-US" altLang="zh-CN" dirty="0" err="1"/>
              <a:t>virt_type</a:t>
            </a:r>
            <a:r>
              <a:rPr kumimoji="1" lang="en-US" altLang="zh-CN" dirty="0"/>
              <a:t> = </a:t>
            </a:r>
            <a:r>
              <a:rPr kumimoji="1" lang="en-US" altLang="zh-CN" dirty="0" err="1"/>
              <a:t>qemu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cpu_model</a:t>
            </a:r>
            <a:r>
              <a:rPr kumimoji="1" lang="en-US" altLang="zh-CN" dirty="0"/>
              <a:t> = Broadwell</a:t>
            </a:r>
            <a:r>
              <a:rPr kumimoji="1" lang="zh-CN" altLang="en-US" dirty="0"/>
              <a:t>  配置需根据实际情况选用兼容性最好的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指令集模式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配置选项参考：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virsh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domcapabilities</a:t>
            </a:r>
            <a:r>
              <a:rPr kumimoji="1" lang="en-US" altLang="zh-CN" dirty="0"/>
              <a:t> | </a:t>
            </a:r>
            <a:r>
              <a:rPr kumimoji="1" lang="en-US" altLang="zh-CN" dirty="0" err="1"/>
              <a:t>xmllint</a:t>
            </a:r>
            <a:r>
              <a:rPr kumimoji="1" lang="en-US" altLang="zh-CN" dirty="0"/>
              <a:t> --</a:t>
            </a:r>
            <a:r>
              <a:rPr kumimoji="1" lang="en-US" altLang="zh-CN" dirty="0" err="1"/>
              <a:t>xpath</a:t>
            </a:r>
            <a:r>
              <a:rPr kumimoji="1" lang="en-US" altLang="zh-CN" dirty="0"/>
              <a:t> '/</a:t>
            </a:r>
            <a:r>
              <a:rPr kumimoji="1" lang="en-US" altLang="zh-CN" dirty="0" err="1"/>
              <a:t>domainCapabilities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cpu</a:t>
            </a:r>
            <a:r>
              <a:rPr kumimoji="1" lang="en-US" altLang="zh-CN" dirty="0"/>
              <a:t>' -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libvirt</a:t>
            </a:r>
            <a:r>
              <a:rPr kumimoji="1" lang="zh-CN" altLang="en-US" dirty="0"/>
              <a:t>支持的</a:t>
            </a:r>
            <a:r>
              <a:rPr kumimoji="1" lang="en-US" altLang="zh-CN" dirty="0"/>
              <a:t>CPU</a:t>
            </a:r>
            <a:r>
              <a:rPr kumimoji="1" lang="zh-CN" altLang="en-US" dirty="0"/>
              <a:t>指令集模式在一下文件中：</a:t>
            </a:r>
            <a:endParaRPr kumimoji="1" lang="en-US" altLang="zh-CN" dirty="0"/>
          </a:p>
          <a:p>
            <a:r>
              <a:rPr lang="en-US" altLang="zh-CN" dirty="0"/>
              <a:t>/</a:t>
            </a:r>
            <a:r>
              <a:rPr lang="en" altLang="zh-CN" dirty="0" err="1"/>
              <a:t>usr</a:t>
            </a:r>
            <a:r>
              <a:rPr lang="en" altLang="zh-CN" dirty="0"/>
              <a:t>/share/</a:t>
            </a:r>
            <a:r>
              <a:rPr lang="en" altLang="zh-CN" dirty="0" err="1"/>
              <a:t>libvirt</a:t>
            </a:r>
            <a:r>
              <a:rPr lang="en" altLang="zh-CN" dirty="0"/>
              <a:t>/</a:t>
            </a:r>
            <a:r>
              <a:rPr lang="en" altLang="zh-CN" dirty="0" err="1"/>
              <a:t>cpu_map.xml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D6856B55-BFB9-483D-9C5B-4B8F9FFF4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虚拟机热迁移与</a:t>
            </a:r>
            <a:r>
              <a:rPr lang="en-US" altLang="zh-CN" dirty="0"/>
              <a:t>CPU</a:t>
            </a:r>
            <a:r>
              <a:rPr lang="zh-CN" altLang="en-US" dirty="0"/>
              <a:t>架构</a:t>
            </a:r>
          </a:p>
        </p:txBody>
      </p:sp>
    </p:spTree>
    <p:extLst>
      <p:ext uri="{BB962C8B-B14F-4D97-AF65-F5344CB8AC3E}">
        <p14:creationId xmlns:p14="http://schemas.microsoft.com/office/powerpoint/2010/main" val="3081690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341CB71-2C92-469D-85A4-D9A1530AD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7384"/>
            <a:ext cx="3559724" cy="6858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654BEC8-1CDD-45C9-B2C0-4412158F4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27384"/>
            <a:ext cx="3524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721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AE664F-13D0-44EB-B1CC-D61F7B0DA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5656" y="2492896"/>
            <a:ext cx="6192688" cy="696000"/>
          </a:xfrm>
        </p:spPr>
        <p:txBody>
          <a:bodyPr/>
          <a:lstStyle/>
          <a:p>
            <a:r>
              <a:rPr lang="en-US" altLang="zh-CN" sz="3200" dirty="0"/>
              <a:t>OpenStack</a:t>
            </a:r>
            <a:r>
              <a:rPr lang="zh-CN" altLang="en-US" sz="3200" dirty="0"/>
              <a:t>中虚拟机热迁移运维</a:t>
            </a:r>
          </a:p>
        </p:txBody>
      </p:sp>
    </p:spTree>
    <p:extLst>
      <p:ext uri="{BB962C8B-B14F-4D97-AF65-F5344CB8AC3E}">
        <p14:creationId xmlns:p14="http://schemas.microsoft.com/office/powerpoint/2010/main" val="3510704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3CE0F4B-045A-9143-A312-A84A63614724}"/>
              </a:ext>
            </a:extLst>
          </p:cNvPr>
          <p:cNvSpPr txBox="1"/>
          <p:nvPr/>
        </p:nvSpPr>
        <p:spPr>
          <a:xfrm>
            <a:off x="798653" y="2780928"/>
            <a:ext cx="6767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突发的非宕机型主机故障</a:t>
            </a:r>
            <a:endParaRPr kumimoji="1"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主机维护模式</a:t>
            </a:r>
            <a:endParaRPr kumimoji="1" lang="en-US" altLang="zh-CN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3200" dirty="0"/>
              <a:t>优化资源分布</a:t>
            </a:r>
          </a:p>
        </p:txBody>
      </p:sp>
      <p:sp>
        <p:nvSpPr>
          <p:cNvPr id="8" name="标题 5">
            <a:extLst>
              <a:ext uri="{FF2B5EF4-FFF2-40B4-BE49-F238E27FC236}">
                <a16:creationId xmlns:a16="http://schemas.microsoft.com/office/drawing/2014/main" id="{34598E13-F82B-40EF-9D71-2914E4B7F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虚拟机迁移概况</a:t>
            </a:r>
            <a:endParaRPr lang="zh-CN" altLang="en-US" dirty="0"/>
          </a:p>
        </p:txBody>
      </p:sp>
      <p:sp>
        <p:nvSpPr>
          <p:cNvPr id="9" name="TextBox 51">
            <a:extLst>
              <a:ext uri="{FF2B5EF4-FFF2-40B4-BE49-F238E27FC236}">
                <a16:creationId xmlns:a16="http://schemas.microsoft.com/office/drawing/2014/main" id="{6DD96198-94D9-4006-94DE-9F8CF854063F}"/>
              </a:ext>
            </a:extLst>
          </p:cNvPr>
          <p:cNvSpPr txBox="1"/>
          <p:nvPr/>
        </p:nvSpPr>
        <p:spPr>
          <a:xfrm>
            <a:off x="798653" y="1052736"/>
            <a:ext cx="5760640" cy="654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使用场景：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18046098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E0E7866-6A77-1E4B-AB8C-CA73DE866297}"/>
              </a:ext>
            </a:extLst>
          </p:cNvPr>
          <p:cNvSpPr txBox="1"/>
          <p:nvPr/>
        </p:nvSpPr>
        <p:spPr>
          <a:xfrm>
            <a:off x="755576" y="1988840"/>
            <a:ext cx="6588663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OpenStack</a:t>
            </a:r>
            <a:r>
              <a:rPr kumimoji="1" lang="zh-CN" altLang="en-US" sz="2000" dirty="0"/>
              <a:t>不允许在虚机热迁移时做任何操作</a:t>
            </a:r>
            <a:endParaRPr kumimoji="1" lang="en-US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密集内存负载的虚机热迁移难度较大</a:t>
            </a:r>
            <a:endParaRPr kumimoji="1" lang="en-US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热迁移产生较大的网络负载</a:t>
            </a:r>
            <a:endParaRPr kumimoji="1" lang="en-US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不同</a:t>
            </a:r>
            <a:r>
              <a:rPr kumimoji="1" lang="en-US" altLang="zh-CN" sz="2000" dirty="0"/>
              <a:t>CPU</a:t>
            </a:r>
            <a:r>
              <a:rPr kumimoji="1" lang="zh-CN" altLang="en-US" sz="2000" dirty="0"/>
              <a:t>类型的计算节点间热迁移难度较大</a:t>
            </a:r>
            <a:endParaRPr kumimoji="1" lang="en-US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内存超用下的热迁移难度较大</a:t>
            </a:r>
            <a:endParaRPr kumimoji="1" lang="en-US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当存储网出现问题，影响</a:t>
            </a:r>
            <a:r>
              <a:rPr kumimoji="1" lang="en-US" altLang="zh-CN" sz="2000" dirty="0"/>
              <a:t>KVM</a:t>
            </a:r>
            <a:r>
              <a:rPr kumimoji="1" lang="zh-CN" altLang="en-US" sz="2000" dirty="0"/>
              <a:t>稳定性下热迁移不成功</a:t>
            </a:r>
            <a:endParaRPr kumimoji="1" lang="en-US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计算节点是否关闭节能模式影响热迁移操作</a:t>
            </a:r>
            <a:endParaRPr kumimoji="1" lang="en-US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迁移的失败造成虚机在中间状态而恢复难度较大</a:t>
            </a:r>
            <a:endParaRPr kumimoji="1" lang="en-US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集中式存储在热迁移时卷中断与初始化连接不稳定</a:t>
            </a:r>
            <a:endParaRPr kumimoji="1" lang="en-US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OpenStack</a:t>
            </a:r>
            <a:r>
              <a:rPr kumimoji="1" lang="zh-CN" altLang="en-US" sz="2000" dirty="0"/>
              <a:t>与迁移相关代码配置参数优化要求高</a:t>
            </a:r>
            <a:endParaRPr kumimoji="1" lang="en-US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zh-CN" sz="2000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FC4B246-D95C-404A-8509-A53EA7DD7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576" y="1083508"/>
            <a:ext cx="6378585" cy="696000"/>
          </a:xfrm>
        </p:spPr>
        <p:txBody>
          <a:bodyPr/>
          <a:lstStyle/>
          <a:p>
            <a:r>
              <a:rPr kumimoji="1" lang="zh-CN" altLang="en-US" sz="2400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热迁移面对的问题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B565F93-677E-4ED9-B92D-836A3E6DA983}"/>
              </a:ext>
            </a:extLst>
          </p:cNvPr>
          <p:cNvSpPr txBox="1">
            <a:spLocks/>
          </p:cNvSpPr>
          <p:nvPr/>
        </p:nvSpPr>
        <p:spPr bwMode="auto">
          <a:xfrm>
            <a:off x="107316" y="65981"/>
            <a:ext cx="7536519" cy="6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E3773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E3773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E3773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E3773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F346E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F346E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F346E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F346E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Tx/>
            </a:pPr>
            <a:r>
              <a:rPr lang="en-US" altLang="zh-CN" kern="0"/>
              <a:t>OpenStack</a:t>
            </a:r>
            <a:r>
              <a:rPr lang="zh-CN" altLang="en-US" kern="0"/>
              <a:t>中虚拟机热迁移运维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524336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46BB82F-6836-C940-B5EF-AA49A25ABED6}"/>
              </a:ext>
            </a:extLst>
          </p:cNvPr>
          <p:cNvSpPr txBox="1"/>
          <p:nvPr/>
        </p:nvSpPr>
        <p:spPr>
          <a:xfrm>
            <a:off x="340688" y="2348880"/>
            <a:ext cx="846262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当需要尽快完成迁移，不在乎停机的时间，可以减少</a:t>
            </a:r>
            <a:r>
              <a:rPr lang="en-US" altLang="zh-CN" dirty="0" err="1"/>
              <a:t>live_migration_downtime_steps</a:t>
            </a:r>
            <a:r>
              <a:rPr lang="zh-CN" altLang="en-US" dirty="0"/>
              <a:t>和</a:t>
            </a:r>
            <a:r>
              <a:rPr lang="en-US" altLang="zh-CN" dirty="0" err="1"/>
              <a:t>live_migration_downtime_delay</a:t>
            </a:r>
            <a:r>
              <a:rPr lang="zh-CN" altLang="en-US" dirty="0"/>
              <a:t>的配置，尽快达到最大停机时间；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当不在乎迁移总时长，希望服务中断的时间越短越好， 就尽量增大</a:t>
            </a:r>
            <a:r>
              <a:rPr lang="en-US" altLang="zh-CN" dirty="0" err="1"/>
              <a:t>live_migration_downtime_steps</a:t>
            </a:r>
            <a:r>
              <a:rPr lang="zh-CN" altLang="en-US" dirty="0"/>
              <a:t>和</a:t>
            </a:r>
            <a:r>
              <a:rPr lang="en-US" altLang="zh-CN" dirty="0" err="1"/>
              <a:t>live_migration_downtime_delay</a:t>
            </a:r>
            <a:r>
              <a:rPr lang="zh-CN" altLang="en-US" dirty="0"/>
              <a:t>，慢慢地达到最大停机时间，这样在有可能在最大停机时间内完成</a:t>
            </a:r>
            <a:r>
              <a:rPr lang="en-US" altLang="zh-CN" dirty="0"/>
              <a:t>VM</a:t>
            </a:r>
            <a:r>
              <a:rPr lang="zh-CN" altLang="en-US" dirty="0"/>
              <a:t>的迁移；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dirty="0"/>
              <a:t>当大内存和内存负载型虚机做热迁移时，适当调大</a:t>
            </a:r>
            <a:r>
              <a:rPr lang="en-US" altLang="zh-CN" dirty="0" err="1"/>
              <a:t>live_migration_progress_timeout</a:t>
            </a:r>
            <a:r>
              <a:rPr lang="zh-CN" altLang="en-US" dirty="0"/>
              <a:t>，尽量避免内存拷贝过程超时问题。</a:t>
            </a:r>
            <a:endParaRPr kumimoji="1" lang="en-US" altLang="zh-CN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2678F94-A79C-445C-B098-FE8DF5EE6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OpenStack</a:t>
            </a:r>
            <a:r>
              <a:rPr lang="zh-CN" altLang="en-US" dirty="0"/>
              <a:t>中虚拟机热迁移运维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499DB25-68AA-4CDA-BE48-54A51C9E4978}"/>
              </a:ext>
            </a:extLst>
          </p:cNvPr>
          <p:cNvSpPr txBox="1">
            <a:spLocks/>
          </p:cNvSpPr>
          <p:nvPr/>
        </p:nvSpPr>
        <p:spPr bwMode="auto">
          <a:xfrm>
            <a:off x="340688" y="1207430"/>
            <a:ext cx="6378585" cy="6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100"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E3773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E3773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E3773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rgbClr val="0E3773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F346E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F346E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F346E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F346E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>
              <a:buFontTx/>
            </a:pPr>
            <a:r>
              <a:rPr kumimoji="1" lang="zh-CN" altLang="en-US" sz="2400" kern="1200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根据实际环境优化配置：</a:t>
            </a:r>
          </a:p>
        </p:txBody>
      </p:sp>
    </p:spTree>
    <p:extLst>
      <p:ext uri="{BB962C8B-B14F-4D97-AF65-F5344CB8AC3E}">
        <p14:creationId xmlns:p14="http://schemas.microsoft.com/office/powerpoint/2010/main" val="454747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7DBB469-3EEF-4D13-A138-739C09C31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3" y="2392110"/>
            <a:ext cx="4905375" cy="40290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371B1E0-4D6C-4FB0-B32A-B02DA4003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587" y="3296985"/>
            <a:ext cx="4895850" cy="312420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C0CC6361-DFBF-4AD8-870A-0B265BB2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OpenStack</a:t>
            </a:r>
            <a:r>
              <a:rPr lang="zh-CN" altLang="en-US" dirty="0"/>
              <a:t>中虚拟机热迁移运维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6882FBD-BA20-4E1C-BA26-BE72CBF6AE94}"/>
              </a:ext>
            </a:extLst>
          </p:cNvPr>
          <p:cNvSpPr txBox="1"/>
          <p:nvPr/>
        </p:nvSpPr>
        <p:spPr>
          <a:xfrm>
            <a:off x="171416" y="1052736"/>
            <a:ext cx="64807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查看虚机任务信息：</a:t>
            </a:r>
            <a:endParaRPr kumimoji="1" lang="en-US" altLang="zh-CN" sz="2400" dirty="0"/>
          </a:p>
          <a:p>
            <a:r>
              <a:rPr kumimoji="1" lang="en-US" altLang="zh-CN" sz="2000" dirty="0" err="1"/>
              <a:t>virsh</a:t>
            </a:r>
            <a:r>
              <a:rPr kumimoji="1" lang="en-US" altLang="zh-CN" sz="2000" dirty="0"/>
              <a:t> </a:t>
            </a:r>
            <a:r>
              <a:rPr kumimoji="1" lang="en-US" altLang="zh-CN" sz="2000" dirty="0" err="1"/>
              <a:t>domjobinfo</a:t>
            </a:r>
            <a:r>
              <a:rPr kumimoji="1" lang="en-US" altLang="zh-CN" sz="2000" dirty="0"/>
              <a:t> &lt;domain&gt;</a:t>
            </a:r>
          </a:p>
        </p:txBody>
      </p:sp>
    </p:spTree>
    <p:extLst>
      <p:ext uri="{BB962C8B-B14F-4D97-AF65-F5344CB8AC3E}">
        <p14:creationId xmlns:p14="http://schemas.microsoft.com/office/powerpoint/2010/main" val="23084252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E5366BC-3009-4772-9BAA-D743BCC7E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620688"/>
            <a:ext cx="3114675" cy="30956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C2B57E-DF90-4C83-9DFC-32730744A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620688"/>
            <a:ext cx="3019425" cy="3086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5C06C6-5E3E-4B1A-B67E-FB9BEAFF1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662" y="620688"/>
            <a:ext cx="2990850" cy="3028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E128FC-EC1F-44C3-84E4-673CFCC90A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137" y="3686490"/>
            <a:ext cx="3000375" cy="3076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3987FF-4708-4327-A02F-0395E6811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840" y="3741437"/>
            <a:ext cx="2990850" cy="30384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B29AC47-4C21-4251-ADEF-CD0A3F06D2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2" y="3760487"/>
            <a:ext cx="3048000" cy="3019425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8FA0FC02-F1D9-44DF-977C-E97D9902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OpenStack</a:t>
            </a:r>
            <a:r>
              <a:rPr lang="zh-CN" altLang="en-US" dirty="0"/>
              <a:t>中虚拟机热迁移运维</a:t>
            </a:r>
          </a:p>
        </p:txBody>
      </p:sp>
    </p:spTree>
    <p:extLst>
      <p:ext uri="{BB962C8B-B14F-4D97-AF65-F5344CB8AC3E}">
        <p14:creationId xmlns:p14="http://schemas.microsoft.com/office/powerpoint/2010/main" val="1296396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0952F4C-C539-8249-8FAF-891ED2777108}"/>
              </a:ext>
            </a:extLst>
          </p:cNvPr>
          <p:cNvSpPr txBox="1"/>
          <p:nvPr/>
        </p:nvSpPr>
        <p:spPr>
          <a:xfrm>
            <a:off x="899592" y="1772816"/>
            <a:ext cx="698477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对正在运行的热迁移的虚拟机执行任务取消：</a:t>
            </a:r>
            <a:endParaRPr kumimoji="1" lang="en-US" altLang="zh-CN" sz="2800" dirty="0"/>
          </a:p>
          <a:p>
            <a:endParaRPr kumimoji="1" lang="en-US" altLang="zh-CN" sz="2400" dirty="0"/>
          </a:p>
          <a:p>
            <a:r>
              <a:rPr kumimoji="1" lang="en-US" altLang="zh-CN" sz="2400" dirty="0" err="1"/>
              <a:t>virsh</a:t>
            </a:r>
            <a:r>
              <a:rPr kumimoji="1" lang="en-US" altLang="zh-CN" sz="2400" dirty="0"/>
              <a:t> </a:t>
            </a:r>
            <a:r>
              <a:rPr kumimoji="1" lang="en-US" altLang="zh-CN" sz="2400" dirty="0" err="1"/>
              <a:t>domjobabort</a:t>
            </a:r>
            <a:r>
              <a:rPr kumimoji="1" lang="en-US" altLang="zh-CN" sz="2400" dirty="0"/>
              <a:t> &lt;domain&gt;</a:t>
            </a: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61BECBB-68C3-4232-9CD9-72BD9B48F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OpenStack</a:t>
            </a:r>
            <a:r>
              <a:rPr lang="zh-CN" altLang="en-US" dirty="0"/>
              <a:t>中虚拟机热迁移运维</a:t>
            </a:r>
          </a:p>
        </p:txBody>
      </p:sp>
    </p:spTree>
    <p:extLst>
      <p:ext uri="{BB962C8B-B14F-4D97-AF65-F5344CB8AC3E}">
        <p14:creationId xmlns:p14="http://schemas.microsoft.com/office/powerpoint/2010/main" val="13289487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文本占位符 1">
            <a:extLst>
              <a:ext uri="{FF2B5EF4-FFF2-40B4-BE49-F238E27FC236}">
                <a16:creationId xmlns:a16="http://schemas.microsoft.com/office/drawing/2014/main" id="{B15C088D-E47C-4E41-AB5C-303C13E6253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0" y="2852738"/>
            <a:ext cx="2847975" cy="565150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3600"/>
              <a:t>谢  谢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3CE0F4B-045A-9143-A312-A84A63614724}"/>
              </a:ext>
            </a:extLst>
          </p:cNvPr>
          <p:cNvSpPr txBox="1"/>
          <p:nvPr/>
        </p:nvSpPr>
        <p:spPr>
          <a:xfrm>
            <a:off x="798653" y="2780928"/>
            <a:ext cx="6767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空调的故障</a:t>
            </a:r>
            <a:endParaRPr kumimoji="1"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存储问题</a:t>
            </a:r>
            <a:endParaRPr kumimoji="1"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网络问题</a:t>
            </a:r>
            <a:endParaRPr kumimoji="1"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数据中心发生突发灾难</a:t>
            </a:r>
          </a:p>
        </p:txBody>
      </p:sp>
      <p:sp>
        <p:nvSpPr>
          <p:cNvPr id="8" name="标题 5">
            <a:extLst>
              <a:ext uri="{FF2B5EF4-FFF2-40B4-BE49-F238E27FC236}">
                <a16:creationId xmlns:a16="http://schemas.microsoft.com/office/drawing/2014/main" id="{34598E13-F82B-40EF-9D71-2914E4B7F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虚拟机迁移概况</a:t>
            </a:r>
            <a:endParaRPr lang="zh-CN" altLang="en-US" dirty="0"/>
          </a:p>
        </p:txBody>
      </p:sp>
      <p:sp>
        <p:nvSpPr>
          <p:cNvPr id="9" name="TextBox 51">
            <a:extLst>
              <a:ext uri="{FF2B5EF4-FFF2-40B4-BE49-F238E27FC236}">
                <a16:creationId xmlns:a16="http://schemas.microsoft.com/office/drawing/2014/main" id="{6DD96198-94D9-4006-94DE-9F8CF854063F}"/>
              </a:ext>
            </a:extLst>
          </p:cNvPr>
          <p:cNvSpPr txBox="1"/>
          <p:nvPr/>
        </p:nvSpPr>
        <p:spPr>
          <a:xfrm>
            <a:off x="798653" y="1052736"/>
            <a:ext cx="5760640" cy="654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突发的非宕机型主机故障：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984388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3CE0F4B-045A-9143-A312-A84A63614724}"/>
              </a:ext>
            </a:extLst>
          </p:cNvPr>
          <p:cNvSpPr txBox="1"/>
          <p:nvPr/>
        </p:nvSpPr>
        <p:spPr>
          <a:xfrm>
            <a:off x="798653" y="2780928"/>
            <a:ext cx="6767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固件升级</a:t>
            </a:r>
            <a:endParaRPr kumimoji="1"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硬件升级</a:t>
            </a:r>
            <a:endParaRPr kumimoji="1"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内核升级</a:t>
            </a:r>
            <a:endParaRPr kumimoji="1" lang="en-US" altLang="zh-CN" sz="2400" dirty="0"/>
          </a:p>
        </p:txBody>
      </p:sp>
      <p:sp>
        <p:nvSpPr>
          <p:cNvPr id="8" name="标题 5">
            <a:extLst>
              <a:ext uri="{FF2B5EF4-FFF2-40B4-BE49-F238E27FC236}">
                <a16:creationId xmlns:a16="http://schemas.microsoft.com/office/drawing/2014/main" id="{34598E13-F82B-40EF-9D71-2914E4B7F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虚拟机迁移概况</a:t>
            </a:r>
            <a:endParaRPr lang="zh-CN" altLang="en-US" dirty="0"/>
          </a:p>
        </p:txBody>
      </p:sp>
      <p:sp>
        <p:nvSpPr>
          <p:cNvPr id="9" name="TextBox 51">
            <a:extLst>
              <a:ext uri="{FF2B5EF4-FFF2-40B4-BE49-F238E27FC236}">
                <a16:creationId xmlns:a16="http://schemas.microsoft.com/office/drawing/2014/main" id="{6DD96198-94D9-4006-94DE-9F8CF854063F}"/>
              </a:ext>
            </a:extLst>
          </p:cNvPr>
          <p:cNvSpPr txBox="1"/>
          <p:nvPr/>
        </p:nvSpPr>
        <p:spPr>
          <a:xfrm>
            <a:off x="798653" y="1052736"/>
            <a:ext cx="5760640" cy="654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主机维护模式：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922478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3CE0F4B-045A-9143-A312-A84A63614724}"/>
              </a:ext>
            </a:extLst>
          </p:cNvPr>
          <p:cNvSpPr txBox="1"/>
          <p:nvPr/>
        </p:nvSpPr>
        <p:spPr>
          <a:xfrm>
            <a:off x="798653" y="2348880"/>
            <a:ext cx="6767207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sz="2400" dirty="0"/>
              <a:t>减少损耗</a:t>
            </a:r>
            <a:endParaRPr kumimoji="1"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让虚机更靠近存储，减少网络延时</a:t>
            </a:r>
            <a:endParaRPr kumimoji="1" lang="en-US" altLang="zh-CN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汇集虚机到指定主机，降低功率开销</a:t>
            </a:r>
            <a:endParaRPr kumimoji="1" lang="en-US" altLang="zh-CN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kumimoji="1"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400" dirty="0"/>
              <a:t>增加弹性</a:t>
            </a:r>
            <a:endParaRPr kumimoji="1" lang="en-US" altLang="zh-CN" sz="24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相邻虚机干扰的隔离</a:t>
            </a:r>
            <a:endParaRPr kumimoji="1" lang="en-US" altLang="zh-CN" sz="2000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分散虚机到更多的主机上</a:t>
            </a:r>
            <a:endParaRPr kumimoji="1" lang="en-US" altLang="zh-CN" sz="2000" dirty="0"/>
          </a:p>
        </p:txBody>
      </p:sp>
      <p:sp>
        <p:nvSpPr>
          <p:cNvPr id="8" name="标题 5">
            <a:extLst>
              <a:ext uri="{FF2B5EF4-FFF2-40B4-BE49-F238E27FC236}">
                <a16:creationId xmlns:a16="http://schemas.microsoft.com/office/drawing/2014/main" id="{34598E13-F82B-40EF-9D71-2914E4B7F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虚拟机迁移概况</a:t>
            </a:r>
            <a:endParaRPr lang="zh-CN" altLang="en-US" dirty="0"/>
          </a:p>
        </p:txBody>
      </p:sp>
      <p:sp>
        <p:nvSpPr>
          <p:cNvPr id="9" name="TextBox 51">
            <a:extLst>
              <a:ext uri="{FF2B5EF4-FFF2-40B4-BE49-F238E27FC236}">
                <a16:creationId xmlns:a16="http://schemas.microsoft.com/office/drawing/2014/main" id="{6DD96198-94D9-4006-94DE-9F8CF854063F}"/>
              </a:ext>
            </a:extLst>
          </p:cNvPr>
          <p:cNvSpPr txBox="1"/>
          <p:nvPr/>
        </p:nvSpPr>
        <p:spPr>
          <a:xfrm>
            <a:off x="798653" y="1052736"/>
            <a:ext cx="5760640" cy="654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优化资源分布：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1653981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3CE0F4B-045A-9143-A312-A84A63614724}"/>
              </a:ext>
            </a:extLst>
          </p:cNvPr>
          <p:cNvSpPr txBox="1"/>
          <p:nvPr/>
        </p:nvSpPr>
        <p:spPr>
          <a:xfrm>
            <a:off x="798653" y="2780928"/>
            <a:ext cx="67672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迁移可以在线完成</a:t>
            </a:r>
            <a:endParaRPr kumimoji="1"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迁移的一致性</a:t>
            </a:r>
            <a:endParaRPr kumimoji="1"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迁移的透明性</a:t>
            </a:r>
            <a:endParaRPr kumimoji="1" lang="en-US" altLang="zh-CN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迁移带来最少的服务中断</a:t>
            </a:r>
            <a:endParaRPr kumimoji="1" lang="en-US" altLang="zh-CN" sz="2400" dirty="0"/>
          </a:p>
        </p:txBody>
      </p:sp>
      <p:sp>
        <p:nvSpPr>
          <p:cNvPr id="8" name="标题 5">
            <a:extLst>
              <a:ext uri="{FF2B5EF4-FFF2-40B4-BE49-F238E27FC236}">
                <a16:creationId xmlns:a16="http://schemas.microsoft.com/office/drawing/2014/main" id="{34598E13-F82B-40EF-9D71-2914E4B7F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虚拟机迁移概况</a:t>
            </a:r>
            <a:endParaRPr lang="zh-CN" altLang="en-US" dirty="0"/>
          </a:p>
        </p:txBody>
      </p:sp>
      <p:sp>
        <p:nvSpPr>
          <p:cNvPr id="9" name="TextBox 51">
            <a:extLst>
              <a:ext uri="{FF2B5EF4-FFF2-40B4-BE49-F238E27FC236}">
                <a16:creationId xmlns:a16="http://schemas.microsoft.com/office/drawing/2014/main" id="{6DD96198-94D9-4006-94DE-9F8CF854063F}"/>
              </a:ext>
            </a:extLst>
          </p:cNvPr>
          <p:cNvSpPr txBox="1"/>
          <p:nvPr/>
        </p:nvSpPr>
        <p:spPr>
          <a:xfrm>
            <a:off x="798653" y="1052736"/>
            <a:ext cx="5760640" cy="654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/>
              <a:t>期望：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9747348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42037"/>
  <p:tag name="MH_LIBRARY" val="CONTENTS"/>
  <p:tag name="MH_TYPE" val="OTHERS"/>
  <p:tag name="ID" val="54709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42037"/>
  <p:tag name="MH_LIBRARY" val="CONTENTS"/>
  <p:tag name="MH_TYPE" val="OTHERS"/>
  <p:tag name="ID" val="54709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20142037"/>
  <p:tag name="MH_LIBRARY" val="CONTENTS"/>
  <p:tag name="MH_TYPE" val="OTHERS"/>
  <p:tag name="ID" val="547099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自定义设计方案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设计方案">
      <a:majorFont>
        <a:latin typeface="Arial"/>
        <a:ea typeface="黑体"/>
        <a:cs typeface=""/>
      </a:majorFont>
      <a:minorFont>
        <a:latin typeface="Arial"/>
        <a:ea typeface="楷体_GB2312"/>
        <a:cs typeface="楷体_GB2312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设计方案">
      <a:majorFont>
        <a:latin typeface="Arial"/>
        <a:ea typeface="黑体"/>
        <a:cs typeface=""/>
      </a:majorFont>
      <a:minorFont>
        <a:latin typeface="Arial"/>
        <a:ea typeface="楷体_GB2312"/>
        <a:cs typeface="楷体_GB2312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VMware虚拟化操作和运维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VMware虚拟化操作和运维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11-3北方网架构介绍</Template>
  <TotalTime>3389</TotalTime>
  <Words>3687</Words>
  <Application>Microsoft Office PowerPoint</Application>
  <PresentationFormat>全屏显示(4:3)</PresentationFormat>
  <Paragraphs>622</Paragraphs>
  <Slides>55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55</vt:i4>
      </vt:variant>
    </vt:vector>
  </HeadingPairs>
  <TitlesOfParts>
    <vt:vector size="71" baseType="lpstr">
      <vt:lpstr>Helvetica Neue</vt:lpstr>
      <vt:lpstr>inherit</vt:lpstr>
      <vt:lpstr>等线</vt:lpstr>
      <vt:lpstr>等线 Light</vt:lpstr>
      <vt:lpstr>华文细黑</vt:lpstr>
      <vt:lpstr>宋体</vt:lpstr>
      <vt:lpstr>微软雅黑</vt:lpstr>
      <vt:lpstr>Arial</vt:lpstr>
      <vt:lpstr>Calibri</vt:lpstr>
      <vt:lpstr>Wingdings</vt:lpstr>
      <vt:lpstr>1_自定义设计方案</vt:lpstr>
      <vt:lpstr>自定义设计方案</vt:lpstr>
      <vt:lpstr>2_自定义设计方案</vt:lpstr>
      <vt:lpstr>3_自定义设计方案</vt:lpstr>
      <vt:lpstr>VMware虚拟化操作和运维</vt:lpstr>
      <vt:lpstr>1_VMware虚拟化操作和运维</vt:lpstr>
      <vt:lpstr>PowerPoint 演示文稿</vt:lpstr>
      <vt:lpstr>PowerPoint 演示文稿</vt:lpstr>
      <vt:lpstr>虚拟机迁移概况</vt:lpstr>
      <vt:lpstr>虚拟机迁移概况</vt:lpstr>
      <vt:lpstr>虚拟机迁移概况</vt:lpstr>
      <vt:lpstr>虚拟机迁移概况</vt:lpstr>
      <vt:lpstr>虚拟机迁移概况</vt:lpstr>
      <vt:lpstr>虚拟机迁移概况</vt:lpstr>
      <vt:lpstr>虚拟机迁移概况</vt:lpstr>
      <vt:lpstr>Libvirt虚拟机热迁移功能</vt:lpstr>
      <vt:lpstr>Libvirt虚拟机热迁移功能</vt:lpstr>
      <vt:lpstr>Libvirt虚拟机热迁移功能</vt:lpstr>
      <vt:lpstr>Libvirt虚拟机热迁移功能</vt:lpstr>
      <vt:lpstr>Libvirt虚拟机热迁移功能</vt:lpstr>
      <vt:lpstr>Libvirt虚拟机热迁移功能</vt:lpstr>
      <vt:lpstr>Libvirt虚拟机热迁移功能</vt:lpstr>
      <vt:lpstr>Libvirt虚拟机热迁移功能</vt:lpstr>
      <vt:lpstr>Libvirt虚拟机热迁移功能</vt:lpstr>
      <vt:lpstr>Libvirt虚拟机热迁移功能</vt:lpstr>
      <vt:lpstr>OpenStack中虚机迁移</vt:lpstr>
      <vt:lpstr>OpenStack中虚机迁移</vt:lpstr>
      <vt:lpstr>Google云平台热迁移流程</vt:lpstr>
      <vt:lpstr>Google云平台热迁移流程</vt:lpstr>
      <vt:lpstr>XEN热迁移流程</vt:lpstr>
      <vt:lpstr>OpenStack中虚机热迁移</vt:lpstr>
      <vt:lpstr>OpenStack中虚机热迁移</vt:lpstr>
      <vt:lpstr>OpenStack中虚机热迁移</vt:lpstr>
      <vt:lpstr>OpenStack中虚机热迁移</vt:lpstr>
      <vt:lpstr>OpenStack中虚机热迁移</vt:lpstr>
      <vt:lpstr>OpenStack中虚机热迁移</vt:lpstr>
      <vt:lpstr>OpenStack中虚机热迁移相关配置</vt:lpstr>
      <vt:lpstr>OpenStack中虚机热迁移相关配置</vt:lpstr>
      <vt:lpstr>M版OpenStack中虚机热迁移内存拷贝</vt:lpstr>
      <vt:lpstr>M版OpenStack中虚机热迁移内存拷贝</vt:lpstr>
      <vt:lpstr>M版OpenStack中虚机热迁移内存拷贝</vt:lpstr>
      <vt:lpstr>O版OpenStack中虚机热迁移内存拷贝</vt:lpstr>
      <vt:lpstr>O版OpenStack中虚机热迁移内存拷贝</vt:lpstr>
      <vt:lpstr>O版OpenStack中虚机热迁移内存拷贝</vt:lpstr>
      <vt:lpstr>R版OpenStack中虚机热迁移相关配置</vt:lpstr>
      <vt:lpstr>虚拟机热迁移与CPU架构</vt:lpstr>
      <vt:lpstr>虚拟机热迁移与CPU架构</vt:lpstr>
      <vt:lpstr>虚拟机热迁移与CPU架构</vt:lpstr>
      <vt:lpstr>常见CPU架构</vt:lpstr>
      <vt:lpstr>PowerPoint 演示文稿</vt:lpstr>
      <vt:lpstr>PowerPoint 演示文稿</vt:lpstr>
      <vt:lpstr>PowerPoint 演示文稿</vt:lpstr>
      <vt:lpstr>虚拟机热迁移与CPU架构</vt:lpstr>
      <vt:lpstr>PowerPoint 演示文稿</vt:lpstr>
      <vt:lpstr>OpenStack中虚拟机热迁移运维</vt:lpstr>
      <vt:lpstr>热迁移面对的问题</vt:lpstr>
      <vt:lpstr>OpenStack中虚拟机热迁移运维</vt:lpstr>
      <vt:lpstr>OpenStack中虚拟机热迁移运维</vt:lpstr>
      <vt:lpstr>OpenStack中虚拟机热迁移运维</vt:lpstr>
      <vt:lpstr>OpenStack中虚拟机热迁移运维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lixx</dc:creator>
  <cp:lastModifiedBy>李 行</cp:lastModifiedBy>
  <cp:revision>192</cp:revision>
  <dcterms:created xsi:type="dcterms:W3CDTF">2018-12-03T07:02:22Z</dcterms:created>
  <dcterms:modified xsi:type="dcterms:W3CDTF">2019-06-11T11:07:12Z</dcterms:modified>
</cp:coreProperties>
</file>